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713E25A-3CC9-47A8-9D5E-E5E3CE3E170E}">
  <a:tblStyle styleId="{4713E25A-3CC9-47A8-9D5E-E5E3CE3E17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CBDF7EA-CC25-4B83-BAD5-ACE60AA7198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terhackers.com/3d-printer-filament-compar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bc.com/2017/12/15/the-6-most-popular-college-majors.html"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rketsandmarkets.com/Market-Reports/3d-printing-market-1276.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32601e73d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32601e73d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32601e73d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32601e73d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32601e73d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32601e73d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32601e73d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32601e73d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Compound </a:t>
            </a:r>
            <a:r>
              <a:rPr lang="en"/>
              <a:t>annual</a:t>
            </a:r>
            <a:r>
              <a:rPr lang="en"/>
              <a:t> growth rate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39e03b92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39e03b92d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39e03b92d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39e03b92d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39e03b92d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39e03b92d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39e03b92d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39e03b92d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39e03b92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39e03b92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https://www.matterhackers.com/3d-printer-filament-compare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732601e73d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732601e73d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32601e73d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32601e73d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https://www.cnbc.com/2017/12/15/the-6-most-popular-college-majors.html</a:t>
            </a:r>
            <a:endParaRPr/>
          </a:p>
          <a:p>
            <a:pPr indent="-298450" lvl="0" marL="457200" rtl="0" algn="l">
              <a:spcBef>
                <a:spcPts val="0"/>
              </a:spcBef>
              <a:spcAft>
                <a:spcPts val="0"/>
              </a:spcAft>
              <a:buSzPts val="1100"/>
              <a:buChar char="-"/>
            </a:pPr>
            <a:r>
              <a:rPr lang="en"/>
              <a:t>Recognize that you can just go search for the files online but you often have to pay to download the file and it might not be intuitive to find what you’re looking for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39e03b92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39e03b92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https://www.marketsandmarkets.com/Market-Reports/3d-printing-market-1276.html</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32601e73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32601e73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32601e73d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32601e73d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32601e73d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32601e73d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recognize that other companies can easily go and implement the same concept that we are pursuing, but our focus is on convenience for our customers not protecting the actual CAD models.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39e03b92d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39e03b92d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732601e73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32601e73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Times New Roman"/>
                <a:ea typeface="Times New Roman"/>
                <a:cs typeface="Times New Roman"/>
                <a:sym typeface="Times New Roman"/>
              </a:rPr>
              <a:t>Retail cost for ABS filament $17/kg → buy in bulk for $15/kg</a:t>
            </a:r>
            <a:endParaRPr>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9" name="Google Shape;59;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054200"/>
            <a:ext cx="9144000" cy="4089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 name="Google Shape;21;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 name="Google Shape;22;p4"/>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 name="Google Shape;27;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4" name="Google Shape;34;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sp>
        <p:nvSpPr>
          <p:cNvPr id="36" name="Google Shape;36;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0" name="Google Shape;40;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3" name="Google Shape;43;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8" name="Google Shape;48;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 name="Google Shape;4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0" name="Google Shape;50;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1" name="Shape 51"/>
        <p:cNvGrpSpPr/>
        <p:nvPr/>
      </p:nvGrpSpPr>
      <p:grpSpPr>
        <a:xfrm>
          <a:off x="0" y="0"/>
          <a:ext cx="0" cy="0"/>
          <a:chOff x="0" y="0"/>
          <a:chExt cx="0" cy="0"/>
        </a:xfrm>
      </p:grpSpPr>
      <p:sp>
        <p:nvSpPr>
          <p:cNvPr id="52" name="Google Shape;52;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5" name="Google Shape;55;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rgbClr val="45818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53.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42.png"/><Relationship Id="rId5" Type="http://schemas.openxmlformats.org/officeDocument/2006/relationships/image" Target="../media/image35.png"/><Relationship Id="rId6"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jpg"/><Relationship Id="rId5"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31.jpg"/><Relationship Id="rId5" Type="http://schemas.openxmlformats.org/officeDocument/2006/relationships/image" Target="../media/image13.jpg"/><Relationship Id="rId6" Type="http://schemas.openxmlformats.org/officeDocument/2006/relationships/image" Target="../media/image1.jpg"/><Relationship Id="rId7" Type="http://schemas.openxmlformats.org/officeDocument/2006/relationships/image" Target="../media/image54.png"/><Relationship Id="rId8"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2.png"/><Relationship Id="rId11" Type="http://schemas.openxmlformats.org/officeDocument/2006/relationships/image" Target="../media/image6.png"/><Relationship Id="rId10" Type="http://schemas.openxmlformats.org/officeDocument/2006/relationships/image" Target="../media/image10.png"/><Relationship Id="rId9" Type="http://schemas.openxmlformats.org/officeDocument/2006/relationships/image" Target="../media/image4.png"/><Relationship Id="rId5" Type="http://schemas.openxmlformats.org/officeDocument/2006/relationships/image" Target="../media/image13.jp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jpg"/><Relationship Id="rId9"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55.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5.png"/><Relationship Id="rId11" Type="http://schemas.openxmlformats.org/officeDocument/2006/relationships/image" Target="../media/image19.png"/><Relationship Id="rId10" Type="http://schemas.openxmlformats.org/officeDocument/2006/relationships/image" Target="../media/image29.png"/><Relationship Id="rId12" Type="http://schemas.openxmlformats.org/officeDocument/2006/relationships/image" Target="../media/image25.png"/><Relationship Id="rId9" Type="http://schemas.openxmlformats.org/officeDocument/2006/relationships/image" Target="../media/image18.png"/><Relationship Id="rId5" Type="http://schemas.openxmlformats.org/officeDocument/2006/relationships/image" Target="../media/image12.png"/><Relationship Id="rId6" Type="http://schemas.openxmlformats.org/officeDocument/2006/relationships/image" Target="../media/image13.jpg"/><Relationship Id="rId7" Type="http://schemas.openxmlformats.org/officeDocument/2006/relationships/image" Target="../media/image22.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28.png"/><Relationship Id="rId10" Type="http://schemas.openxmlformats.org/officeDocument/2006/relationships/image" Target="../media/image37.png"/><Relationship Id="rId9"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46.png"/><Relationship Id="rId11" Type="http://schemas.openxmlformats.org/officeDocument/2006/relationships/image" Target="../media/image13.jpg"/><Relationship Id="rId10" Type="http://schemas.openxmlformats.org/officeDocument/2006/relationships/image" Target="../media/image45.png"/><Relationship Id="rId12" Type="http://schemas.openxmlformats.org/officeDocument/2006/relationships/image" Target="../media/image39.png"/><Relationship Id="rId9"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51.png"/><Relationship Id="rId7" Type="http://schemas.openxmlformats.org/officeDocument/2006/relationships/image" Target="../media/image43.png"/><Relationship Id="rId8"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6.png"/><Relationship Id="rId9" Type="http://schemas.openxmlformats.org/officeDocument/2006/relationships/image" Target="../media/image52.png"/><Relationship Id="rId5" Type="http://schemas.openxmlformats.org/officeDocument/2006/relationships/image" Target="../media/image13.jpg"/><Relationship Id="rId6" Type="http://schemas.openxmlformats.org/officeDocument/2006/relationships/image" Target="../media/image48.png"/><Relationship Id="rId7" Type="http://schemas.openxmlformats.org/officeDocument/2006/relationships/image" Target="../media/image40.png"/><Relationship Id="rId8"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3"/>
          <p:cNvPicPr preferRelativeResize="0"/>
          <p:nvPr/>
        </p:nvPicPr>
        <p:blipFill>
          <a:blip r:embed="rId3">
            <a:alphaModFix/>
          </a:blip>
          <a:stretch>
            <a:fillRect/>
          </a:stretch>
        </p:blipFill>
        <p:spPr>
          <a:xfrm>
            <a:off x="3795186" y="86600"/>
            <a:ext cx="1680426" cy="1593725"/>
          </a:xfrm>
          <a:prstGeom prst="rect">
            <a:avLst/>
          </a:prstGeom>
          <a:noFill/>
          <a:ln>
            <a:noFill/>
          </a:ln>
        </p:spPr>
      </p:pic>
      <p:sp>
        <p:nvSpPr>
          <p:cNvPr id="67" name="Google Shape;67;p13"/>
          <p:cNvSpPr txBox="1"/>
          <p:nvPr/>
        </p:nvSpPr>
        <p:spPr>
          <a:xfrm>
            <a:off x="1653225" y="1481438"/>
            <a:ext cx="5964300" cy="112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lt1"/>
                </a:solidFill>
                <a:latin typeface="Roboto"/>
                <a:ea typeface="Roboto"/>
                <a:cs typeface="Roboto"/>
                <a:sym typeface="Roboto"/>
              </a:rPr>
              <a:t>ME 3D Printer</a:t>
            </a:r>
            <a:endParaRPr b="1" sz="4800">
              <a:solidFill>
                <a:schemeClr val="lt1"/>
              </a:solidFill>
              <a:latin typeface="Roboto"/>
              <a:ea typeface="Roboto"/>
              <a:cs typeface="Roboto"/>
              <a:sym typeface="Roboto"/>
            </a:endParaRPr>
          </a:p>
        </p:txBody>
      </p:sp>
      <p:pic>
        <p:nvPicPr>
          <p:cNvPr id="68" name="Google Shape;68;p13"/>
          <p:cNvPicPr preferRelativeResize="0"/>
          <p:nvPr/>
        </p:nvPicPr>
        <p:blipFill>
          <a:blip r:embed="rId4">
            <a:alphaModFix/>
          </a:blip>
          <a:stretch>
            <a:fillRect/>
          </a:stretch>
        </p:blipFill>
        <p:spPr>
          <a:xfrm>
            <a:off x="0" y="4816399"/>
            <a:ext cx="2326825" cy="327100"/>
          </a:xfrm>
          <a:prstGeom prst="rect">
            <a:avLst/>
          </a:prstGeom>
          <a:noFill/>
          <a:ln>
            <a:noFill/>
          </a:ln>
        </p:spPr>
      </p:pic>
      <p:sp>
        <p:nvSpPr>
          <p:cNvPr id="69" name="Google Shape;69;p13"/>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70" name="Google Shape;70;p13"/>
          <p:cNvSpPr txBox="1"/>
          <p:nvPr/>
        </p:nvSpPr>
        <p:spPr>
          <a:xfrm>
            <a:off x="383638" y="2604950"/>
            <a:ext cx="8503500" cy="7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Making the novel of 3D printing accessible for all.</a:t>
            </a:r>
            <a:endParaRPr sz="3000">
              <a:solidFill>
                <a:srgbClr val="FFFFFF"/>
              </a:solidFill>
              <a:latin typeface="Roboto"/>
              <a:ea typeface="Roboto"/>
              <a:cs typeface="Roboto"/>
              <a:sym typeface="Roboto"/>
            </a:endParaRPr>
          </a:p>
        </p:txBody>
      </p:sp>
      <p:sp>
        <p:nvSpPr>
          <p:cNvPr id="71" name="Google Shape;71;p13"/>
          <p:cNvSpPr txBox="1"/>
          <p:nvPr/>
        </p:nvSpPr>
        <p:spPr>
          <a:xfrm>
            <a:off x="2121600" y="3591800"/>
            <a:ext cx="4900800" cy="12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Samantha Eligene, seligene@bu.edu</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Sara Hamdy, shamdy@bu.edu</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Brandon Ziolkowski, brandonz@bu.edu</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800">
                <a:solidFill>
                  <a:srgbClr val="FFFFFF"/>
                </a:solidFill>
                <a:latin typeface="Roboto"/>
                <a:ea typeface="Roboto"/>
                <a:cs typeface="Roboto"/>
                <a:sym typeface="Roboto"/>
              </a:rPr>
              <a:t>Paolo Casas, jpcasas@bu.edu</a:t>
            </a:r>
            <a:endParaRPr sz="180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2"/>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endParaRPr/>
          </a:p>
        </p:txBody>
      </p:sp>
      <p:pic>
        <p:nvPicPr>
          <p:cNvPr id="248" name="Google Shape;248;p22"/>
          <p:cNvPicPr preferRelativeResize="0"/>
          <p:nvPr/>
        </p:nvPicPr>
        <p:blipFill>
          <a:blip r:embed="rId3">
            <a:alphaModFix/>
          </a:blip>
          <a:stretch>
            <a:fillRect/>
          </a:stretch>
        </p:blipFill>
        <p:spPr>
          <a:xfrm>
            <a:off x="8465267" y="4499800"/>
            <a:ext cx="678725" cy="643701"/>
          </a:xfrm>
          <a:prstGeom prst="rect">
            <a:avLst/>
          </a:prstGeom>
          <a:noFill/>
          <a:ln>
            <a:noFill/>
          </a:ln>
        </p:spPr>
      </p:pic>
      <p:sp>
        <p:nvSpPr>
          <p:cNvPr id="249" name="Google Shape;249;p22"/>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22" title="Chart"/>
          <p:cNvPicPr preferRelativeResize="0"/>
          <p:nvPr/>
        </p:nvPicPr>
        <p:blipFill>
          <a:blip r:embed="rId4">
            <a:alphaModFix/>
          </a:blip>
          <a:stretch>
            <a:fillRect/>
          </a:stretch>
        </p:blipFill>
        <p:spPr>
          <a:xfrm>
            <a:off x="1560525" y="1055475"/>
            <a:ext cx="6618404" cy="4088025"/>
          </a:xfrm>
          <a:prstGeom prst="rect">
            <a:avLst/>
          </a:prstGeom>
          <a:noFill/>
          <a:ln>
            <a:noFill/>
          </a:ln>
        </p:spPr>
      </p:pic>
      <p:cxnSp>
        <p:nvCxnSpPr>
          <p:cNvPr id="251" name="Google Shape;251;p22"/>
          <p:cNvCxnSpPr>
            <a:stCxn id="252" idx="2"/>
          </p:cNvCxnSpPr>
          <p:nvPr/>
        </p:nvCxnSpPr>
        <p:spPr>
          <a:xfrm>
            <a:off x="5293225" y="2036925"/>
            <a:ext cx="39600" cy="280200"/>
          </a:xfrm>
          <a:prstGeom prst="straightConnector1">
            <a:avLst/>
          </a:prstGeom>
          <a:noFill/>
          <a:ln cap="flat" cmpd="sng" w="9525">
            <a:solidFill>
              <a:schemeClr val="dk2"/>
            </a:solidFill>
            <a:prstDash val="solid"/>
            <a:round/>
            <a:headEnd len="med" w="med" type="none"/>
            <a:tailEnd len="med" w="med" type="triangle"/>
          </a:ln>
        </p:spPr>
      </p:cxnSp>
      <p:sp>
        <p:nvSpPr>
          <p:cNvPr id="252" name="Google Shape;252;p22"/>
          <p:cNvSpPr txBox="1"/>
          <p:nvPr/>
        </p:nvSpPr>
        <p:spPr>
          <a:xfrm>
            <a:off x="4129825" y="1756725"/>
            <a:ext cx="2326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Break even Temporarily</a:t>
            </a:r>
            <a:endParaRPr sz="1200">
              <a:latin typeface="Roboto"/>
              <a:ea typeface="Roboto"/>
              <a:cs typeface="Roboto"/>
              <a:sym typeface="Roboto"/>
            </a:endParaRPr>
          </a:p>
        </p:txBody>
      </p:sp>
      <p:cxnSp>
        <p:nvCxnSpPr>
          <p:cNvPr id="253" name="Google Shape;253;p22"/>
          <p:cNvCxnSpPr>
            <a:stCxn id="254" idx="0"/>
          </p:cNvCxnSpPr>
          <p:nvPr/>
        </p:nvCxnSpPr>
        <p:spPr>
          <a:xfrm rot="10800000">
            <a:off x="6600575" y="2651000"/>
            <a:ext cx="86700" cy="181200"/>
          </a:xfrm>
          <a:prstGeom prst="straightConnector1">
            <a:avLst/>
          </a:prstGeom>
          <a:noFill/>
          <a:ln cap="flat" cmpd="sng" w="9525">
            <a:solidFill>
              <a:schemeClr val="dk2"/>
            </a:solidFill>
            <a:prstDash val="solid"/>
            <a:round/>
            <a:headEnd len="med" w="med" type="none"/>
            <a:tailEnd len="med" w="med" type="triangle"/>
          </a:ln>
        </p:spPr>
      </p:cxnSp>
      <p:sp>
        <p:nvSpPr>
          <p:cNvPr id="254" name="Google Shape;254;p22"/>
          <p:cNvSpPr txBox="1"/>
          <p:nvPr/>
        </p:nvSpPr>
        <p:spPr>
          <a:xfrm>
            <a:off x="6128675" y="2832200"/>
            <a:ext cx="1117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Break even</a:t>
            </a:r>
            <a:endParaRPr sz="1200">
              <a:latin typeface="Roboto"/>
              <a:ea typeface="Roboto"/>
              <a:cs typeface="Roboto"/>
              <a:sym typeface="Roboto"/>
            </a:endParaRPr>
          </a:p>
        </p:txBody>
      </p:sp>
      <p:pic>
        <p:nvPicPr>
          <p:cNvPr id="255" name="Google Shape;255;p22"/>
          <p:cNvPicPr preferRelativeResize="0"/>
          <p:nvPr/>
        </p:nvPicPr>
        <p:blipFill>
          <a:blip r:embed="rId5">
            <a:alphaModFix/>
          </a:blip>
          <a:stretch>
            <a:fillRect/>
          </a:stretch>
        </p:blipFill>
        <p:spPr>
          <a:xfrm>
            <a:off x="0" y="4816399"/>
            <a:ext cx="2326825" cy="327100"/>
          </a:xfrm>
          <a:prstGeom prst="rect">
            <a:avLst/>
          </a:prstGeom>
          <a:noFill/>
          <a:ln>
            <a:noFill/>
          </a:ln>
        </p:spPr>
      </p:pic>
      <p:cxnSp>
        <p:nvCxnSpPr>
          <p:cNvPr id="256" name="Google Shape;256;p22"/>
          <p:cNvCxnSpPr/>
          <p:nvPr/>
        </p:nvCxnSpPr>
        <p:spPr>
          <a:xfrm>
            <a:off x="3182200" y="3068475"/>
            <a:ext cx="39300" cy="338700"/>
          </a:xfrm>
          <a:prstGeom prst="straightConnector1">
            <a:avLst/>
          </a:prstGeom>
          <a:noFill/>
          <a:ln cap="flat" cmpd="sng" w="9525">
            <a:solidFill>
              <a:schemeClr val="dk2"/>
            </a:solidFill>
            <a:prstDash val="solid"/>
            <a:round/>
            <a:headEnd len="med" w="med" type="none"/>
            <a:tailEnd len="med" w="med" type="triangle"/>
          </a:ln>
        </p:spPr>
      </p:cxnSp>
      <p:sp>
        <p:nvSpPr>
          <p:cNvPr id="257" name="Google Shape;257;p22"/>
          <p:cNvSpPr txBox="1"/>
          <p:nvPr/>
        </p:nvSpPr>
        <p:spPr>
          <a:xfrm>
            <a:off x="2092525" y="2761300"/>
            <a:ext cx="197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Limited Product Released</a:t>
            </a:r>
            <a:endParaRPr sz="1200">
              <a:latin typeface="Roboto"/>
              <a:ea typeface="Roboto"/>
              <a:cs typeface="Roboto"/>
              <a:sym typeface="Roboto"/>
            </a:endParaRPr>
          </a:p>
        </p:txBody>
      </p:sp>
      <p:cxnSp>
        <p:nvCxnSpPr>
          <p:cNvPr id="258" name="Google Shape;258;p22"/>
          <p:cNvCxnSpPr>
            <a:stCxn id="259" idx="1"/>
          </p:cNvCxnSpPr>
          <p:nvPr/>
        </p:nvCxnSpPr>
        <p:spPr>
          <a:xfrm rot="10800000">
            <a:off x="3922225" y="3327225"/>
            <a:ext cx="207600" cy="228300"/>
          </a:xfrm>
          <a:prstGeom prst="straightConnector1">
            <a:avLst/>
          </a:prstGeom>
          <a:noFill/>
          <a:ln cap="flat" cmpd="sng" w="9525">
            <a:solidFill>
              <a:schemeClr val="dk2"/>
            </a:solidFill>
            <a:prstDash val="solid"/>
            <a:round/>
            <a:headEnd len="med" w="med" type="none"/>
            <a:tailEnd len="med" w="med" type="triangle"/>
          </a:ln>
        </p:spPr>
      </p:cxnSp>
      <p:sp>
        <p:nvSpPr>
          <p:cNvPr id="259" name="Google Shape;259;p22"/>
          <p:cNvSpPr txBox="1"/>
          <p:nvPr/>
        </p:nvSpPr>
        <p:spPr>
          <a:xfrm>
            <a:off x="4129825" y="3358725"/>
            <a:ext cx="1861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Subscription Launch and Website Sales</a:t>
            </a:r>
            <a:endParaRPr sz="1200">
              <a:latin typeface="Roboto"/>
              <a:ea typeface="Roboto"/>
              <a:cs typeface="Roboto"/>
              <a:sym typeface="Roboto"/>
            </a:endParaRPr>
          </a:p>
        </p:txBody>
      </p:sp>
      <p:cxnSp>
        <p:nvCxnSpPr>
          <p:cNvPr id="260" name="Google Shape;260;p22"/>
          <p:cNvCxnSpPr/>
          <p:nvPr/>
        </p:nvCxnSpPr>
        <p:spPr>
          <a:xfrm rot="10800000">
            <a:off x="2867075" y="3922725"/>
            <a:ext cx="118200" cy="165300"/>
          </a:xfrm>
          <a:prstGeom prst="straightConnector1">
            <a:avLst/>
          </a:prstGeom>
          <a:noFill/>
          <a:ln cap="flat" cmpd="sng" w="9525">
            <a:solidFill>
              <a:schemeClr val="dk2"/>
            </a:solidFill>
            <a:prstDash val="solid"/>
            <a:round/>
            <a:headEnd len="med" w="med" type="none"/>
            <a:tailEnd len="med" w="med" type="triangle"/>
          </a:ln>
        </p:spPr>
      </p:cxnSp>
      <p:sp>
        <p:nvSpPr>
          <p:cNvPr id="261" name="Google Shape;261;p22"/>
          <p:cNvSpPr txBox="1"/>
          <p:nvPr/>
        </p:nvSpPr>
        <p:spPr>
          <a:xfrm>
            <a:off x="2378825" y="3992825"/>
            <a:ext cx="1974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Promotional Period</a:t>
            </a:r>
            <a:endParaRPr sz="1200">
              <a:latin typeface="Roboto"/>
              <a:ea typeface="Roboto"/>
              <a:cs typeface="Roboto"/>
              <a:sym typeface="Roboto"/>
            </a:endParaRPr>
          </a:p>
        </p:txBody>
      </p:sp>
      <p:cxnSp>
        <p:nvCxnSpPr>
          <p:cNvPr id="262" name="Google Shape;262;p22"/>
          <p:cNvCxnSpPr>
            <a:stCxn id="263" idx="0"/>
          </p:cNvCxnSpPr>
          <p:nvPr/>
        </p:nvCxnSpPr>
        <p:spPr>
          <a:xfrm rot="10800000">
            <a:off x="7151125" y="2073500"/>
            <a:ext cx="351600" cy="325500"/>
          </a:xfrm>
          <a:prstGeom prst="straightConnector1">
            <a:avLst/>
          </a:prstGeom>
          <a:noFill/>
          <a:ln cap="flat" cmpd="sng" w="9525">
            <a:solidFill>
              <a:schemeClr val="dk2"/>
            </a:solidFill>
            <a:prstDash val="solid"/>
            <a:round/>
            <a:headEnd len="med" w="med" type="none"/>
            <a:tailEnd len="med" w="med" type="triangle"/>
          </a:ln>
        </p:spPr>
      </p:cxnSp>
      <p:sp>
        <p:nvSpPr>
          <p:cNvPr id="263" name="Google Shape;263;p22"/>
          <p:cNvSpPr txBox="1"/>
          <p:nvPr/>
        </p:nvSpPr>
        <p:spPr>
          <a:xfrm>
            <a:off x="6748075" y="2399000"/>
            <a:ext cx="15093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Expand to physical stores</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Financials</a:t>
            </a:r>
            <a:endParaRPr/>
          </a:p>
        </p:txBody>
      </p:sp>
      <p:pic>
        <p:nvPicPr>
          <p:cNvPr id="269" name="Google Shape;269;p23"/>
          <p:cNvPicPr preferRelativeResize="0"/>
          <p:nvPr/>
        </p:nvPicPr>
        <p:blipFill>
          <a:blip r:embed="rId3">
            <a:alphaModFix/>
          </a:blip>
          <a:stretch>
            <a:fillRect/>
          </a:stretch>
        </p:blipFill>
        <p:spPr>
          <a:xfrm>
            <a:off x="0" y="4816399"/>
            <a:ext cx="2326825" cy="327100"/>
          </a:xfrm>
          <a:prstGeom prst="rect">
            <a:avLst/>
          </a:prstGeom>
          <a:noFill/>
          <a:ln>
            <a:noFill/>
          </a:ln>
        </p:spPr>
      </p:pic>
      <p:sp>
        <p:nvSpPr>
          <p:cNvPr id="270" name="Google Shape;270;p23"/>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23" title="Chart"/>
          <p:cNvPicPr preferRelativeResize="0"/>
          <p:nvPr/>
        </p:nvPicPr>
        <p:blipFill>
          <a:blip r:embed="rId4">
            <a:alphaModFix/>
          </a:blip>
          <a:stretch>
            <a:fillRect/>
          </a:stretch>
        </p:blipFill>
        <p:spPr>
          <a:xfrm>
            <a:off x="0" y="2083025"/>
            <a:ext cx="4379574" cy="2708048"/>
          </a:xfrm>
          <a:prstGeom prst="rect">
            <a:avLst/>
          </a:prstGeom>
          <a:noFill/>
          <a:ln>
            <a:noFill/>
          </a:ln>
        </p:spPr>
      </p:pic>
      <p:pic>
        <p:nvPicPr>
          <p:cNvPr id="272" name="Google Shape;272;p23" title="Chart"/>
          <p:cNvPicPr preferRelativeResize="0"/>
          <p:nvPr/>
        </p:nvPicPr>
        <p:blipFill rotWithShape="1">
          <a:blip r:embed="rId5">
            <a:alphaModFix/>
          </a:blip>
          <a:srcRect b="4205" l="0" r="0" t="0"/>
          <a:stretch/>
        </p:blipFill>
        <p:spPr>
          <a:xfrm>
            <a:off x="4416225" y="2083025"/>
            <a:ext cx="4572000" cy="2708050"/>
          </a:xfrm>
          <a:prstGeom prst="rect">
            <a:avLst/>
          </a:prstGeom>
          <a:noFill/>
          <a:ln>
            <a:noFill/>
          </a:ln>
        </p:spPr>
      </p:pic>
      <p:sp>
        <p:nvSpPr>
          <p:cNvPr id="273" name="Google Shape;273;p23"/>
          <p:cNvSpPr txBox="1"/>
          <p:nvPr/>
        </p:nvSpPr>
        <p:spPr>
          <a:xfrm>
            <a:off x="0" y="1066325"/>
            <a:ext cx="2728200" cy="1016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1800">
                <a:solidFill>
                  <a:srgbClr val="0097A7"/>
                </a:solidFill>
                <a:latin typeface="Roboto"/>
                <a:ea typeface="Roboto"/>
                <a:cs typeface="Roboto"/>
                <a:sym typeface="Roboto"/>
              </a:rPr>
              <a:t>Key Metrics</a:t>
            </a:r>
            <a:endParaRPr>
              <a:latin typeface="Roboto"/>
              <a:ea typeface="Roboto"/>
              <a:cs typeface="Roboto"/>
              <a:sym typeface="Roboto"/>
            </a:endParaRPr>
          </a:p>
          <a:p>
            <a:pPr indent="-317500" lvl="0" marL="457200" rtl="0" algn="l">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Printer Production - $400</a:t>
            </a:r>
            <a:endParaRPr>
              <a:solidFill>
                <a:schemeClr val="lt2"/>
              </a:solidFill>
              <a:latin typeface="Roboto"/>
              <a:ea typeface="Roboto"/>
              <a:cs typeface="Roboto"/>
              <a:sym typeface="Roboto"/>
            </a:endParaRPr>
          </a:p>
          <a:p>
            <a:pPr indent="-317500" lvl="0" marL="457200" rtl="0" algn="l">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Price Point - $700</a:t>
            </a:r>
            <a:endParaRPr>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ctr">
              <a:lnSpc>
                <a:spcPct val="115000"/>
              </a:lnSpc>
              <a:spcBef>
                <a:spcPts val="0"/>
              </a:spcBef>
              <a:spcAft>
                <a:spcPts val="0"/>
              </a:spcAft>
              <a:buNone/>
            </a:pPr>
            <a:r>
              <a:t/>
            </a:r>
            <a:endParaRPr b="1" sz="1800">
              <a:latin typeface="Roboto"/>
              <a:ea typeface="Roboto"/>
              <a:cs typeface="Roboto"/>
              <a:sym typeface="Roboto"/>
            </a:endParaRPr>
          </a:p>
        </p:txBody>
      </p:sp>
      <p:sp>
        <p:nvSpPr>
          <p:cNvPr id="274" name="Google Shape;274;p23"/>
          <p:cNvSpPr txBox="1"/>
          <p:nvPr/>
        </p:nvSpPr>
        <p:spPr>
          <a:xfrm>
            <a:off x="2728200" y="1476125"/>
            <a:ext cx="3471000" cy="606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Filament Cost - $15 in bulk</a:t>
            </a:r>
            <a:endParaRPr>
              <a:solidFill>
                <a:schemeClr val="lt2"/>
              </a:solidFill>
              <a:latin typeface="Roboto"/>
              <a:ea typeface="Roboto"/>
              <a:cs typeface="Roboto"/>
              <a:sym typeface="Roboto"/>
            </a:endParaRPr>
          </a:p>
          <a:p>
            <a:pPr indent="-317500" lvl="0" marL="457200" rtl="0" algn="l">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Monthly Subscription - $25</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75" name="Google Shape;275;p23"/>
          <p:cNvSpPr txBox="1"/>
          <p:nvPr/>
        </p:nvSpPr>
        <p:spPr>
          <a:xfrm>
            <a:off x="5673000" y="1476125"/>
            <a:ext cx="3471000" cy="606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Based in Kansas for low rent</a:t>
            </a:r>
            <a:endParaRPr>
              <a:solidFill>
                <a:schemeClr val="lt2"/>
              </a:solidFill>
              <a:latin typeface="Roboto"/>
              <a:ea typeface="Roboto"/>
              <a:cs typeface="Roboto"/>
              <a:sym typeface="Roboto"/>
            </a:endParaRPr>
          </a:p>
          <a:p>
            <a:pPr indent="-317500" lvl="0" marL="457200" rtl="0" algn="l">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Year 3 Employee Count: 13</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76" name="Google Shape;276;p23"/>
          <p:cNvPicPr preferRelativeResize="0"/>
          <p:nvPr/>
        </p:nvPicPr>
        <p:blipFill>
          <a:blip r:embed="rId6">
            <a:alphaModFix/>
          </a:blip>
          <a:stretch>
            <a:fillRect/>
          </a:stretch>
        </p:blipFill>
        <p:spPr>
          <a:xfrm>
            <a:off x="8465267" y="4499800"/>
            <a:ext cx="678725" cy="643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of Funds and Exit Strategies</a:t>
            </a:r>
            <a:endParaRPr/>
          </a:p>
        </p:txBody>
      </p:sp>
      <p:sp>
        <p:nvSpPr>
          <p:cNvPr id="282" name="Google Shape;282;p24"/>
          <p:cNvSpPr txBox="1"/>
          <p:nvPr>
            <p:ph idx="1" type="body"/>
          </p:nvPr>
        </p:nvSpPr>
        <p:spPr>
          <a:xfrm>
            <a:off x="460950" y="1962800"/>
            <a:ext cx="4111200" cy="285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Exit Strategy:</a:t>
            </a:r>
            <a:endParaRPr sz="1600"/>
          </a:p>
          <a:p>
            <a:pPr indent="-330200" lvl="1" marL="914400" rtl="0" algn="l">
              <a:spcBef>
                <a:spcPts val="1000"/>
              </a:spcBef>
              <a:spcAft>
                <a:spcPts val="0"/>
              </a:spcAft>
              <a:buSzPts val="1600"/>
              <a:buChar char="○"/>
            </a:pPr>
            <a:r>
              <a:rPr lang="en" sz="1600"/>
              <a:t>Sell to big name </a:t>
            </a:r>
            <a:r>
              <a:rPr b="1" lang="en" sz="1600"/>
              <a:t>craftsman</a:t>
            </a:r>
            <a:r>
              <a:rPr lang="en" sz="1600"/>
              <a:t> companies such as Michaels</a:t>
            </a:r>
            <a:endParaRPr sz="1600"/>
          </a:p>
          <a:p>
            <a:pPr indent="-330200" lvl="1" marL="914400" rtl="0" algn="l">
              <a:spcBef>
                <a:spcPts val="1000"/>
              </a:spcBef>
              <a:spcAft>
                <a:spcPts val="0"/>
              </a:spcAft>
              <a:buSzPts val="1600"/>
              <a:buChar char="○"/>
            </a:pPr>
            <a:r>
              <a:rPr lang="en" sz="1600"/>
              <a:t>Sell technology to 3D printing companies that focus on </a:t>
            </a:r>
            <a:r>
              <a:rPr b="1" lang="en" sz="1600"/>
              <a:t>industrial</a:t>
            </a:r>
            <a:r>
              <a:rPr lang="en" sz="1600"/>
              <a:t> grade printers</a:t>
            </a:r>
            <a:endParaRPr sz="1600"/>
          </a:p>
          <a:p>
            <a:pPr indent="-330200" lvl="1" marL="914400" rtl="0" algn="l">
              <a:spcBef>
                <a:spcPts val="1000"/>
              </a:spcBef>
              <a:spcAft>
                <a:spcPts val="1000"/>
              </a:spcAft>
              <a:buSzPts val="1600"/>
              <a:buChar char="○"/>
            </a:pPr>
            <a:r>
              <a:rPr b="1" lang="en" sz="1600"/>
              <a:t>Merge with medical companies</a:t>
            </a:r>
            <a:r>
              <a:rPr lang="en" sz="1600"/>
              <a:t> for easy and accurate modeling </a:t>
            </a:r>
            <a:endParaRPr sz="1600"/>
          </a:p>
        </p:txBody>
      </p:sp>
      <p:pic>
        <p:nvPicPr>
          <p:cNvPr id="283" name="Google Shape;283;p24"/>
          <p:cNvPicPr preferRelativeResize="0"/>
          <p:nvPr/>
        </p:nvPicPr>
        <p:blipFill>
          <a:blip r:embed="rId3">
            <a:alphaModFix/>
          </a:blip>
          <a:stretch>
            <a:fillRect/>
          </a:stretch>
        </p:blipFill>
        <p:spPr>
          <a:xfrm>
            <a:off x="0" y="4816399"/>
            <a:ext cx="2326825" cy="327100"/>
          </a:xfrm>
          <a:prstGeom prst="rect">
            <a:avLst/>
          </a:prstGeom>
          <a:noFill/>
          <a:ln>
            <a:noFill/>
          </a:ln>
        </p:spPr>
      </p:pic>
      <p:pic>
        <p:nvPicPr>
          <p:cNvPr id="284" name="Google Shape;284;p24"/>
          <p:cNvPicPr preferRelativeResize="0"/>
          <p:nvPr/>
        </p:nvPicPr>
        <p:blipFill>
          <a:blip r:embed="rId4">
            <a:alphaModFix/>
          </a:blip>
          <a:stretch>
            <a:fillRect/>
          </a:stretch>
        </p:blipFill>
        <p:spPr>
          <a:xfrm>
            <a:off x="8465267" y="4499800"/>
            <a:ext cx="678725" cy="643701"/>
          </a:xfrm>
          <a:prstGeom prst="rect">
            <a:avLst/>
          </a:prstGeom>
          <a:noFill/>
          <a:ln>
            <a:noFill/>
          </a:ln>
        </p:spPr>
      </p:pic>
      <p:sp>
        <p:nvSpPr>
          <p:cNvPr id="285" name="Google Shape;285;p24"/>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24" title="Chart"/>
          <p:cNvPicPr preferRelativeResize="0"/>
          <p:nvPr/>
        </p:nvPicPr>
        <p:blipFill>
          <a:blip r:embed="rId5">
            <a:alphaModFix/>
          </a:blip>
          <a:stretch>
            <a:fillRect/>
          </a:stretch>
        </p:blipFill>
        <p:spPr>
          <a:xfrm>
            <a:off x="4526774" y="1519275"/>
            <a:ext cx="4617226" cy="2853600"/>
          </a:xfrm>
          <a:prstGeom prst="rect">
            <a:avLst/>
          </a:prstGeom>
          <a:noFill/>
          <a:ln>
            <a:noFill/>
          </a:ln>
        </p:spPr>
      </p:pic>
      <p:sp>
        <p:nvSpPr>
          <p:cNvPr id="287" name="Google Shape;287;p24"/>
          <p:cNvSpPr txBox="1"/>
          <p:nvPr/>
        </p:nvSpPr>
        <p:spPr>
          <a:xfrm>
            <a:off x="385950" y="1134250"/>
            <a:ext cx="8388600" cy="519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Seeking initial investment of </a:t>
            </a:r>
            <a:r>
              <a:rPr b="1" lang="en" sz="1800">
                <a:solidFill>
                  <a:schemeClr val="lt2"/>
                </a:solidFill>
                <a:latin typeface="Roboto"/>
                <a:ea typeface="Roboto"/>
                <a:cs typeface="Roboto"/>
                <a:sym typeface="Roboto"/>
              </a:rPr>
              <a:t>$500k</a:t>
            </a:r>
            <a:r>
              <a:rPr lang="en" sz="1800">
                <a:solidFill>
                  <a:schemeClr val="lt2"/>
                </a:solidFill>
                <a:latin typeface="Roboto"/>
                <a:ea typeface="Roboto"/>
                <a:cs typeface="Roboto"/>
                <a:sym typeface="Roboto"/>
              </a:rPr>
              <a:t> for 35% equity</a:t>
            </a:r>
            <a:endParaRPr sz="1800">
              <a:solidFill>
                <a:schemeClr val="lt2"/>
              </a:solidFill>
              <a:latin typeface="Roboto"/>
              <a:ea typeface="Roboto"/>
              <a:cs typeface="Roboto"/>
              <a:sym typeface="Roboto"/>
            </a:endParaRPr>
          </a:p>
          <a:p>
            <a:pPr indent="-342900" lvl="1" marL="914400" rtl="0" algn="l">
              <a:lnSpc>
                <a:spcPct val="115000"/>
              </a:lnSpc>
              <a:spcBef>
                <a:spcPts val="1000"/>
              </a:spcBef>
              <a:spcAft>
                <a:spcPts val="0"/>
              </a:spcAft>
              <a:buClr>
                <a:schemeClr val="lt2"/>
              </a:buClr>
              <a:buSzPts val="1800"/>
              <a:buFont typeface="Roboto"/>
              <a:buChar char="○"/>
            </a:pPr>
            <a:r>
              <a:rPr lang="en" sz="1800">
                <a:solidFill>
                  <a:schemeClr val="lt2"/>
                </a:solidFill>
                <a:latin typeface="Roboto"/>
                <a:ea typeface="Roboto"/>
                <a:cs typeface="Roboto"/>
                <a:sym typeface="Roboto"/>
              </a:rPr>
              <a:t>Primarily to </a:t>
            </a:r>
            <a:r>
              <a:rPr b="1" lang="en" sz="1800">
                <a:solidFill>
                  <a:schemeClr val="lt2"/>
                </a:solidFill>
                <a:latin typeface="Roboto"/>
                <a:ea typeface="Roboto"/>
                <a:cs typeface="Roboto"/>
                <a:sym typeface="Roboto"/>
              </a:rPr>
              <a:t>offset </a:t>
            </a:r>
            <a:r>
              <a:rPr lang="en" sz="1800">
                <a:solidFill>
                  <a:schemeClr val="lt2"/>
                </a:solidFill>
                <a:latin typeface="Roboto"/>
                <a:ea typeface="Roboto"/>
                <a:cs typeface="Roboto"/>
                <a:sym typeface="Roboto"/>
              </a:rPr>
              <a:t>year 1 costs</a:t>
            </a:r>
            <a:endParaRPr sz="1800">
              <a:solidFill>
                <a:schemeClr val="lt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5"/>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293" name="Google Shape;293;p25"/>
          <p:cNvSpPr txBox="1"/>
          <p:nvPr>
            <p:ph idx="1" type="body"/>
          </p:nvPr>
        </p:nvSpPr>
        <p:spPr>
          <a:xfrm>
            <a:off x="460950" y="1178650"/>
            <a:ext cx="8222100" cy="342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 3D allows for general public to experience 3D printing technology </a:t>
            </a:r>
            <a:r>
              <a:rPr b="1" lang="en"/>
              <a:t>without the background </a:t>
            </a:r>
            <a:r>
              <a:rPr lang="en"/>
              <a:t>typically required</a:t>
            </a:r>
            <a:endParaRPr/>
          </a:p>
          <a:p>
            <a:pPr indent="-342900" lvl="0" marL="457200" rtl="0" algn="l">
              <a:spcBef>
                <a:spcPts val="1000"/>
              </a:spcBef>
              <a:spcAft>
                <a:spcPts val="0"/>
              </a:spcAft>
              <a:buSzPts val="1800"/>
              <a:buChar char="➢"/>
            </a:pPr>
            <a:r>
              <a:rPr lang="en"/>
              <a:t>Caters to those who are </a:t>
            </a:r>
            <a:r>
              <a:rPr b="1" lang="en"/>
              <a:t>both familiar</a:t>
            </a:r>
            <a:r>
              <a:rPr lang="en"/>
              <a:t> and </a:t>
            </a:r>
            <a:r>
              <a:rPr b="1" lang="en"/>
              <a:t>unfamiliar </a:t>
            </a:r>
            <a:r>
              <a:rPr lang="en"/>
              <a:t>with 3D printing</a:t>
            </a:r>
            <a:endParaRPr/>
          </a:p>
          <a:p>
            <a:pPr indent="-342900" lvl="0" marL="457200" rtl="0" algn="l">
              <a:spcBef>
                <a:spcPts val="1000"/>
              </a:spcBef>
              <a:spcAft>
                <a:spcPts val="0"/>
              </a:spcAft>
              <a:buSzPts val="1800"/>
              <a:buChar char="➢"/>
            </a:pPr>
            <a:r>
              <a:rPr lang="en"/>
              <a:t>Our technology is able to reach a </a:t>
            </a:r>
            <a:r>
              <a:rPr b="1" lang="en"/>
              <a:t>larger </a:t>
            </a:r>
            <a:r>
              <a:rPr b="1" lang="en"/>
              <a:t>audience</a:t>
            </a:r>
            <a:r>
              <a:rPr lang="en"/>
              <a:t> than other companies and we have an </a:t>
            </a:r>
            <a:r>
              <a:rPr b="1" lang="en"/>
              <a:t>expanding team</a:t>
            </a:r>
            <a:r>
              <a:rPr lang="en"/>
              <a:t> of members </a:t>
            </a:r>
            <a:r>
              <a:rPr b="1" lang="en"/>
              <a:t>dedicated </a:t>
            </a:r>
            <a:r>
              <a:rPr lang="en"/>
              <a:t>to our mission</a:t>
            </a:r>
            <a:endParaRPr/>
          </a:p>
          <a:p>
            <a:pPr indent="-342900" lvl="0" marL="457200" rtl="0" algn="l">
              <a:spcBef>
                <a:spcPts val="1000"/>
              </a:spcBef>
              <a:spcAft>
                <a:spcPts val="1000"/>
              </a:spcAft>
              <a:buSzPts val="1800"/>
              <a:buChar char="➢"/>
            </a:pPr>
            <a:r>
              <a:rPr lang="en"/>
              <a:t>“25% CAGR over 2018-2020” → as technology advances 3D printers will become cheaper and more </a:t>
            </a:r>
            <a:r>
              <a:rPr lang="en"/>
              <a:t>commonplace</a:t>
            </a:r>
            <a:r>
              <a:rPr lang="en"/>
              <a:t>,</a:t>
            </a:r>
            <a:r>
              <a:rPr b="1" lang="en"/>
              <a:t> investing in ME 3D now</a:t>
            </a:r>
            <a:r>
              <a:rPr lang="en"/>
              <a:t> will ensure you are ahead of the pack</a:t>
            </a:r>
            <a:endParaRPr/>
          </a:p>
        </p:txBody>
      </p:sp>
      <p:pic>
        <p:nvPicPr>
          <p:cNvPr id="294" name="Google Shape;294;p25"/>
          <p:cNvPicPr preferRelativeResize="0"/>
          <p:nvPr/>
        </p:nvPicPr>
        <p:blipFill>
          <a:blip r:embed="rId3">
            <a:alphaModFix/>
          </a:blip>
          <a:stretch>
            <a:fillRect/>
          </a:stretch>
        </p:blipFill>
        <p:spPr>
          <a:xfrm>
            <a:off x="0" y="4816399"/>
            <a:ext cx="2326825" cy="327100"/>
          </a:xfrm>
          <a:prstGeom prst="rect">
            <a:avLst/>
          </a:prstGeom>
          <a:noFill/>
          <a:ln>
            <a:noFill/>
          </a:ln>
        </p:spPr>
      </p:pic>
      <p:pic>
        <p:nvPicPr>
          <p:cNvPr id="295" name="Google Shape;295;p25"/>
          <p:cNvPicPr preferRelativeResize="0"/>
          <p:nvPr/>
        </p:nvPicPr>
        <p:blipFill>
          <a:blip r:embed="rId4">
            <a:alphaModFix/>
          </a:blip>
          <a:stretch>
            <a:fillRect/>
          </a:stretch>
        </p:blipFill>
        <p:spPr>
          <a:xfrm>
            <a:off x="6198575" y="3843925"/>
            <a:ext cx="1334426" cy="1265576"/>
          </a:xfrm>
          <a:prstGeom prst="rect">
            <a:avLst/>
          </a:prstGeom>
          <a:noFill/>
          <a:ln>
            <a:noFill/>
          </a:ln>
        </p:spPr>
      </p:pic>
      <p:sp>
        <p:nvSpPr>
          <p:cNvPr id="296" name="Google Shape;296;p25"/>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Backup Slides</a:t>
            </a:r>
            <a:endParaRPr/>
          </a:p>
        </p:txBody>
      </p:sp>
      <p:sp>
        <p:nvSpPr>
          <p:cNvPr id="302" name="Google Shape;302;p26"/>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03" name="Google Shape;303;p26"/>
          <p:cNvGraphicFramePr/>
          <p:nvPr/>
        </p:nvGraphicFramePr>
        <p:xfrm>
          <a:off x="157770" y="1141860"/>
          <a:ext cx="3000000" cy="3000000"/>
        </p:xfrm>
        <a:graphic>
          <a:graphicData uri="http://schemas.openxmlformats.org/drawingml/2006/table">
            <a:tbl>
              <a:tblPr>
                <a:noFill/>
                <a:tableStyleId>{6CBDF7EA-CC25-4B83-BAD5-ACE60AA71984}</a:tableStyleId>
              </a:tblPr>
              <a:tblGrid>
                <a:gridCol w="2229975"/>
                <a:gridCol w="2229975"/>
                <a:gridCol w="2229975"/>
                <a:gridCol w="2229975"/>
              </a:tblGrid>
              <a:tr h="258650">
                <a:tc gridSpan="4">
                  <a:txBody>
                    <a:bodyPr/>
                    <a:lstStyle/>
                    <a:p>
                      <a:pPr indent="0" lvl="0" marL="0" marR="182880" rtl="0" algn="ctr">
                        <a:lnSpc>
                          <a:spcPct val="115000"/>
                        </a:lnSpc>
                        <a:spcBef>
                          <a:spcPts val="0"/>
                        </a:spcBef>
                        <a:spcAft>
                          <a:spcPts val="0"/>
                        </a:spcAft>
                        <a:buNone/>
                      </a:pPr>
                      <a:r>
                        <a:rPr b="1" lang="en" sz="800"/>
                        <a:t>Key Assumptions</a:t>
                      </a:r>
                      <a:endParaRPr b="1"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99"/>
                    </a:solidFill>
                  </a:tcPr>
                </a:tc>
                <a:tc hMerge="1"/>
                <a:tc hMerge="1"/>
                <a:tc hMerge="1"/>
              </a:tr>
              <a:tr h="223550">
                <a:tc>
                  <a:txBody>
                    <a:bodyPr/>
                    <a:lstStyle/>
                    <a:p>
                      <a:pPr indent="0" lvl="0" marL="0" marR="182880" rtl="0" algn="l">
                        <a:spcBef>
                          <a:spcPts val="0"/>
                        </a:spcBef>
                        <a:spcAft>
                          <a:spcPts val="0"/>
                        </a:spcAft>
                        <a:buNone/>
                      </a:pPr>
                      <a:r>
                        <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ctr">
                        <a:lnSpc>
                          <a:spcPct val="115000"/>
                        </a:lnSpc>
                        <a:spcBef>
                          <a:spcPts val="0"/>
                        </a:spcBef>
                        <a:spcAft>
                          <a:spcPts val="0"/>
                        </a:spcAft>
                        <a:buNone/>
                      </a:pPr>
                      <a:r>
                        <a:rPr b="1" lang="en" sz="800"/>
                        <a:t>Year 1</a:t>
                      </a:r>
                      <a:endParaRPr b="1"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ctr">
                        <a:lnSpc>
                          <a:spcPct val="115000"/>
                        </a:lnSpc>
                        <a:spcBef>
                          <a:spcPts val="0"/>
                        </a:spcBef>
                        <a:spcAft>
                          <a:spcPts val="0"/>
                        </a:spcAft>
                        <a:buNone/>
                      </a:pPr>
                      <a:r>
                        <a:rPr b="1" lang="en" sz="800"/>
                        <a:t>Year 2</a:t>
                      </a:r>
                      <a:endParaRPr b="1"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ctr">
                        <a:lnSpc>
                          <a:spcPct val="115000"/>
                        </a:lnSpc>
                        <a:spcBef>
                          <a:spcPts val="0"/>
                        </a:spcBef>
                        <a:spcAft>
                          <a:spcPts val="0"/>
                        </a:spcAft>
                        <a:buNone/>
                      </a:pPr>
                      <a:r>
                        <a:rPr b="1" lang="en" sz="800"/>
                        <a:t>Year 3</a:t>
                      </a:r>
                      <a:endParaRPr b="1"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4675">
                <a:tc>
                  <a:txBody>
                    <a:bodyPr/>
                    <a:lstStyle/>
                    <a:p>
                      <a:pPr indent="0" lvl="0" marL="0" marR="182880" rtl="0" algn="l">
                        <a:lnSpc>
                          <a:spcPct val="115000"/>
                        </a:lnSpc>
                        <a:spcBef>
                          <a:spcPts val="0"/>
                        </a:spcBef>
                        <a:spcAft>
                          <a:spcPts val="0"/>
                        </a:spcAft>
                        <a:buNone/>
                      </a:pPr>
                      <a:r>
                        <a:rPr lang="en" sz="800"/>
                        <a:t>Total Number of Units Sold</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1300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7245</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9578</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17950">
                <a:tc>
                  <a:txBody>
                    <a:bodyPr/>
                    <a:lstStyle/>
                    <a:p>
                      <a:pPr indent="0" lvl="0" marL="0" marR="182880" rtl="0" algn="l">
                        <a:lnSpc>
                          <a:spcPct val="115000"/>
                        </a:lnSpc>
                        <a:spcBef>
                          <a:spcPts val="0"/>
                        </a:spcBef>
                        <a:spcAft>
                          <a:spcPts val="0"/>
                        </a:spcAft>
                        <a:buNone/>
                      </a:pPr>
                      <a:r>
                        <a:rPr lang="en" sz="800"/>
                        <a:t>Avg Selling Price per Unit</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$ 700.00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$ 700.00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$ 700.00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8875">
                <a:tc>
                  <a:txBody>
                    <a:bodyPr/>
                    <a:lstStyle/>
                    <a:p>
                      <a:pPr indent="0" lvl="0" marL="0" marR="182880" rtl="0" algn="l">
                        <a:lnSpc>
                          <a:spcPct val="115000"/>
                        </a:lnSpc>
                        <a:spcBef>
                          <a:spcPts val="0"/>
                        </a:spcBef>
                        <a:spcAft>
                          <a:spcPts val="0"/>
                        </a:spcAft>
                        <a:buNone/>
                      </a:pPr>
                      <a:r>
                        <a:rPr lang="en" sz="800"/>
                        <a:t>Total Number of Subscriptions</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450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1,532</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7950">
                <a:tc>
                  <a:txBody>
                    <a:bodyPr/>
                    <a:lstStyle/>
                    <a:p>
                      <a:pPr indent="0" lvl="0" marL="0" marR="182880" rtl="0" algn="l">
                        <a:lnSpc>
                          <a:spcPct val="115000"/>
                        </a:lnSpc>
                        <a:spcBef>
                          <a:spcPts val="0"/>
                        </a:spcBef>
                        <a:spcAft>
                          <a:spcPts val="0"/>
                        </a:spcAft>
                        <a:buNone/>
                      </a:pPr>
                      <a:r>
                        <a:rPr lang="en" sz="800"/>
                        <a:t>Avg Subscription Fee</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$25.00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$25.00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3750">
                <a:tc>
                  <a:txBody>
                    <a:bodyPr/>
                    <a:lstStyle/>
                    <a:p>
                      <a:pPr indent="0" lvl="0" marL="0" marR="182880" rtl="0" algn="l">
                        <a:lnSpc>
                          <a:spcPct val="115000"/>
                        </a:lnSpc>
                        <a:spcBef>
                          <a:spcPts val="0"/>
                        </a:spcBef>
                        <a:spcAft>
                          <a:spcPts val="0"/>
                        </a:spcAft>
                        <a:buNone/>
                      </a:pPr>
                      <a:r>
                        <a:rPr lang="en" sz="800"/>
                        <a:t>Total Revenue</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$ 990,000.00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$ 6,655,500.00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$ 8,658,500.00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650">
                <a:tc>
                  <a:txBody>
                    <a:bodyPr/>
                    <a:lstStyle/>
                    <a:p>
                      <a:pPr indent="0" lvl="0" marL="0" marR="182880" rtl="0" algn="l">
                        <a:lnSpc>
                          <a:spcPct val="115000"/>
                        </a:lnSpc>
                        <a:spcBef>
                          <a:spcPts val="0"/>
                        </a:spcBef>
                        <a:spcAft>
                          <a:spcPts val="0"/>
                        </a:spcAft>
                        <a:buNone/>
                      </a:pPr>
                      <a:r>
                        <a:rPr lang="en" sz="800"/>
                        <a:t>Partnership Cost per User</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$ 22,100.00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$ 174,555.00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$ 366,585.00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650">
                <a:tc>
                  <a:txBody>
                    <a:bodyPr/>
                    <a:lstStyle/>
                    <a:p>
                      <a:pPr indent="0" lvl="0" marL="0" marR="182880" rtl="0" algn="l">
                        <a:lnSpc>
                          <a:spcPct val="115000"/>
                        </a:lnSpc>
                        <a:spcBef>
                          <a:spcPts val="0"/>
                        </a:spcBef>
                        <a:spcAft>
                          <a:spcPts val="0"/>
                        </a:spcAft>
                        <a:buNone/>
                      </a:pPr>
                      <a:r>
                        <a:rPr lang="en" sz="800"/>
                        <a:t>Maintenance</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$ 13,200.00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$ 14,400.00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$ 16,800.00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650">
                <a:tc>
                  <a:txBody>
                    <a:bodyPr/>
                    <a:lstStyle/>
                    <a:p>
                      <a:pPr indent="0" lvl="0" marL="0" marR="182880" rtl="0" algn="l">
                        <a:lnSpc>
                          <a:spcPct val="115000"/>
                        </a:lnSpc>
                        <a:spcBef>
                          <a:spcPts val="0"/>
                        </a:spcBef>
                        <a:spcAft>
                          <a:spcPts val="0"/>
                        </a:spcAft>
                        <a:buNone/>
                      </a:pPr>
                      <a:r>
                        <a:rPr lang="en" sz="800"/>
                        <a:t>G/A</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$ 1,800.00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$ 1,920.00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$ 2,160.00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650">
                <a:tc>
                  <a:txBody>
                    <a:bodyPr/>
                    <a:lstStyle/>
                    <a:p>
                      <a:pPr indent="0" lvl="0" marL="0" marR="182880" rtl="0" algn="l">
                        <a:lnSpc>
                          <a:spcPct val="115000"/>
                        </a:lnSpc>
                        <a:spcBef>
                          <a:spcPts val="0"/>
                        </a:spcBef>
                        <a:spcAft>
                          <a:spcPts val="0"/>
                        </a:spcAft>
                        <a:buNone/>
                      </a:pPr>
                      <a:r>
                        <a:rPr lang="en" sz="800"/>
                        <a:t>Management</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$ 55,680.00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$ 79,872.00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$ 99,840.00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650">
                <a:tc>
                  <a:txBody>
                    <a:bodyPr/>
                    <a:lstStyle/>
                    <a:p>
                      <a:pPr indent="0" lvl="0" marL="0" marR="182880" rtl="0" algn="l">
                        <a:lnSpc>
                          <a:spcPct val="115000"/>
                        </a:lnSpc>
                        <a:spcBef>
                          <a:spcPts val="0"/>
                        </a:spcBef>
                        <a:spcAft>
                          <a:spcPts val="0"/>
                        </a:spcAft>
                        <a:buNone/>
                      </a:pPr>
                      <a:r>
                        <a:rPr lang="en" sz="800"/>
                        <a:t>R&amp;D/Engineering</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$ 198,000.00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$ 180,000.00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$ 378,000.00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650">
                <a:tc>
                  <a:txBody>
                    <a:bodyPr/>
                    <a:lstStyle/>
                    <a:p>
                      <a:pPr indent="0" lvl="0" marL="0" marR="182880" rtl="0" algn="l">
                        <a:lnSpc>
                          <a:spcPct val="115000"/>
                        </a:lnSpc>
                        <a:spcBef>
                          <a:spcPts val="0"/>
                        </a:spcBef>
                        <a:spcAft>
                          <a:spcPts val="0"/>
                        </a:spcAft>
                        <a:buNone/>
                      </a:pPr>
                      <a:r>
                        <a:rPr lang="en" sz="800"/>
                        <a:t>Other FC (Rent, Utilities)</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$ 105,000.00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$ 105,000.00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$ 105,000.00</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650">
                <a:tc>
                  <a:txBody>
                    <a:bodyPr/>
                    <a:lstStyle/>
                    <a:p>
                      <a:pPr indent="0" lvl="0" marL="0" marR="182880" rtl="0" algn="l">
                        <a:lnSpc>
                          <a:spcPct val="115000"/>
                        </a:lnSpc>
                        <a:spcBef>
                          <a:spcPts val="0"/>
                        </a:spcBef>
                        <a:spcAft>
                          <a:spcPts val="0"/>
                        </a:spcAft>
                        <a:buNone/>
                      </a:pPr>
                      <a:r>
                        <a:rPr lang="en" sz="800"/>
                        <a:t>Tax</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7%</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7%</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7%</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650">
                <a:tc>
                  <a:txBody>
                    <a:bodyPr/>
                    <a:lstStyle/>
                    <a:p>
                      <a:pPr indent="0" lvl="0" marL="0" marR="182880" rtl="0" algn="l">
                        <a:lnSpc>
                          <a:spcPct val="115000"/>
                        </a:lnSpc>
                        <a:spcBef>
                          <a:spcPts val="0"/>
                        </a:spcBef>
                        <a:spcAft>
                          <a:spcPts val="0"/>
                        </a:spcAft>
                        <a:buNone/>
                      </a:pPr>
                      <a:r>
                        <a:rPr lang="en" sz="800"/>
                        <a:t>Interest Rate</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6%</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6%</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6%</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8650">
                <a:tc>
                  <a:txBody>
                    <a:bodyPr/>
                    <a:lstStyle/>
                    <a:p>
                      <a:pPr indent="0" lvl="0" marL="0" marR="182880" rtl="0" algn="l">
                        <a:lnSpc>
                          <a:spcPct val="115000"/>
                        </a:lnSpc>
                        <a:spcBef>
                          <a:spcPts val="0"/>
                        </a:spcBef>
                        <a:spcAft>
                          <a:spcPts val="0"/>
                        </a:spcAft>
                        <a:buNone/>
                      </a:pPr>
                      <a:r>
                        <a:rPr lang="en" sz="800"/>
                        <a:t>Employee Headcount</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7</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9</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82880" rtl="0" algn="r">
                        <a:lnSpc>
                          <a:spcPct val="115000"/>
                        </a:lnSpc>
                        <a:spcBef>
                          <a:spcPts val="0"/>
                        </a:spcBef>
                        <a:spcAft>
                          <a:spcPts val="0"/>
                        </a:spcAft>
                        <a:buNone/>
                      </a:pPr>
                      <a:r>
                        <a:rPr lang="en" sz="800"/>
                        <a:t>13</a:t>
                      </a:r>
                      <a:endParaRPr sz="800"/>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0" y="176325"/>
            <a:ext cx="90306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BackUp Slides Cont. Monthly Assumptions Year 1</a:t>
            </a:r>
            <a:endParaRPr sz="3000"/>
          </a:p>
        </p:txBody>
      </p:sp>
      <p:sp>
        <p:nvSpPr>
          <p:cNvPr id="309" name="Google Shape;309;p27"/>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10" name="Google Shape;310;p27"/>
          <p:cNvGraphicFramePr/>
          <p:nvPr/>
        </p:nvGraphicFramePr>
        <p:xfrm>
          <a:off x="-125" y="1076600"/>
          <a:ext cx="3000000" cy="3000000"/>
        </p:xfrm>
        <a:graphic>
          <a:graphicData uri="http://schemas.openxmlformats.org/drawingml/2006/table">
            <a:tbl>
              <a:tblPr>
                <a:noFill/>
                <a:tableStyleId>{6CBDF7EA-CC25-4B83-BAD5-ACE60AA71984}</a:tableStyleId>
              </a:tblPr>
              <a:tblGrid>
                <a:gridCol w="633525"/>
                <a:gridCol w="633525"/>
                <a:gridCol w="633525"/>
                <a:gridCol w="633525"/>
                <a:gridCol w="633525"/>
                <a:gridCol w="633525"/>
                <a:gridCol w="633525"/>
                <a:gridCol w="633525"/>
                <a:gridCol w="633525"/>
                <a:gridCol w="633525"/>
                <a:gridCol w="633525"/>
                <a:gridCol w="633525"/>
                <a:gridCol w="633525"/>
                <a:gridCol w="633525"/>
              </a:tblGrid>
              <a:tr h="188025">
                <a:tc>
                  <a:txBody>
                    <a:bodyPr/>
                    <a:lstStyle/>
                    <a:p>
                      <a:pPr indent="0" lvl="0" marL="0" rtl="0" algn="l">
                        <a:lnSpc>
                          <a:spcPct val="115000"/>
                        </a:lnSpc>
                        <a:spcBef>
                          <a:spcPts val="0"/>
                        </a:spcBef>
                        <a:spcAft>
                          <a:spcPts val="0"/>
                        </a:spcAft>
                        <a:buNone/>
                      </a:pPr>
                      <a:r>
                        <a:rPr b="1" lang="en" sz="600"/>
                        <a:t>Year 1</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188025">
                <a:tc>
                  <a:txBody>
                    <a:bodyPr/>
                    <a:lstStyle/>
                    <a:p>
                      <a:pPr indent="0" lvl="0" marL="0" rtl="0" algn="l">
                        <a:lnSpc>
                          <a:spcPct val="115000"/>
                        </a:lnSpc>
                        <a:spcBef>
                          <a:spcPts val="0"/>
                        </a:spcBef>
                        <a:spcAft>
                          <a:spcPts val="0"/>
                        </a:spcAft>
                        <a:buNone/>
                      </a:pPr>
                      <a:r>
                        <a:rPr b="1" lang="en" sz="600"/>
                        <a:t>Key Assumptions</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Jan</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Feb</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Mar</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Apr</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May</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Jun</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Jul</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Aug</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Sep</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Oct</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Nov</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ctr">
                        <a:lnSpc>
                          <a:spcPct val="115000"/>
                        </a:lnSpc>
                        <a:spcBef>
                          <a:spcPts val="0"/>
                        </a:spcBef>
                        <a:spcAft>
                          <a:spcPts val="0"/>
                        </a:spcAft>
                        <a:buNone/>
                      </a:pPr>
                      <a:r>
                        <a:rPr b="1" lang="en" sz="600"/>
                        <a:t>Dec</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c>
                  <a:txBody>
                    <a:bodyPr/>
                    <a:lstStyle/>
                    <a:p>
                      <a:pPr indent="0" lvl="0" marL="0" rtl="0" algn="l">
                        <a:lnSpc>
                          <a:spcPct val="115000"/>
                        </a:lnSpc>
                        <a:spcBef>
                          <a:spcPts val="0"/>
                        </a:spcBef>
                        <a:spcAft>
                          <a:spcPts val="0"/>
                        </a:spcAft>
                        <a:buNone/>
                      </a:pPr>
                      <a:r>
                        <a:rPr b="1" lang="en" sz="600"/>
                        <a:t>Total Year</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0E0E3"/>
                    </a:solidFill>
                  </a:tcPr>
                </a:tc>
              </a:tr>
              <a:tr h="188025">
                <a:tc>
                  <a:txBody>
                    <a:bodyPr/>
                    <a:lstStyle/>
                    <a:p>
                      <a:pPr indent="0" lvl="0" marL="0" rtl="0" algn="l">
                        <a:lnSpc>
                          <a:spcPct val="115000"/>
                        </a:lnSpc>
                        <a:spcBef>
                          <a:spcPts val="0"/>
                        </a:spcBef>
                        <a:spcAft>
                          <a:spcPts val="0"/>
                        </a:spcAft>
                        <a:buNone/>
                      </a:pPr>
                      <a:r>
                        <a:rPr b="1" lang="en" sz="600"/>
                        <a:t>REVENUE</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lang="en" sz="600"/>
                        <a:t>Total Cumulative Number of Units Sold</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50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100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300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500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900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1100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1300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1300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88025">
                <a:tc>
                  <a:txBody>
                    <a:bodyPr/>
                    <a:lstStyle/>
                    <a:p>
                      <a:pPr indent="0" lvl="0" marL="0" rtl="0" algn="l">
                        <a:lnSpc>
                          <a:spcPct val="115000"/>
                        </a:lnSpc>
                        <a:spcBef>
                          <a:spcPts val="0"/>
                        </a:spcBef>
                        <a:spcAft>
                          <a:spcPts val="0"/>
                        </a:spcAft>
                        <a:buNone/>
                      </a:pPr>
                      <a:r>
                        <a:rPr lang="en" sz="600"/>
                        <a:t>Number of Units Sold</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50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50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200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200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200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200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200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200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t>1300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188025">
                <a:tc>
                  <a:txBody>
                    <a:bodyPr/>
                    <a:lstStyle/>
                    <a:p>
                      <a:pPr indent="0" lvl="0" marL="0" rtl="0" algn="l">
                        <a:lnSpc>
                          <a:spcPct val="115000"/>
                        </a:lnSpc>
                        <a:spcBef>
                          <a:spcPts val="0"/>
                        </a:spcBef>
                        <a:spcAft>
                          <a:spcPts val="0"/>
                        </a:spcAft>
                        <a:buNone/>
                      </a:pPr>
                      <a:r>
                        <a:rPr lang="en" sz="600"/>
                        <a:t>Filament Subscription Users</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lang="en" sz="600"/>
                        <a:t>Average Selling Price per Unit</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$ 600.00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b="1" lang="en" sz="600"/>
                        <a:t>Total Revenue</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(45,000.00)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(45,000.00)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$ 180,000.00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$ 180,000.00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$ 180,000.00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$ 180,000.00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$ 180,000.00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$ 180,000.00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$ 990,000.00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b="1" lang="en" sz="600"/>
                        <a:t>COSTS</a:t>
                      </a:r>
                      <a:endParaRPr b="1" sz="600"/>
                    </a:p>
                  </a:txBody>
                  <a:tcPr marT="0" marB="0" marR="28575"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lang="en" sz="600"/>
                        <a:t>Maintenance</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$ 13,200.00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lang="en" sz="600"/>
                        <a:t>Partnership Costs</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$ 3,400.00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$ 3,400.00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$ 3,400.00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$ 3,400.00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$ 3,400.00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$ 3,400.00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$ 22,100.00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lang="en" sz="600"/>
                        <a:t>Marketing</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$ 6,500.00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$ 6,500.00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$ 6,500.00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$ 6,500.00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$ 6,500.00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$ 7,500.00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$ 5,500.00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$ 5,500.00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$ 69,000.00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lang="en" sz="600"/>
                        <a:t>G/A</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$ 1,800.00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lang="en" sz="600"/>
                        <a:t>Management</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$ 4,640.00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$ 55,680.00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lang="en" sz="600"/>
                        <a:t>R&amp;D/Engineering</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$ 9,000.00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$ 198,000.00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lang="en" sz="600"/>
                        <a:t>Other FC (Rent, Utilities)</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$ 8,750.00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$ 105,000.00</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b="1" lang="en" sz="600"/>
                        <a:t>Total Costs</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$ 120,140.00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$ 30,140.00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$ 30,990.00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$ 30,990.00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$ 30,140.00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$ 31,140.00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$ 31,540.00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$ 31,540.00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$ 31,540.00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$ 31,540.00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$ 32,540.00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$ 32,540.00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600"/>
                        <a:t>$ 464,780.00</a:t>
                      </a:r>
                      <a:endParaRPr b="1"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lang="en" sz="600"/>
                        <a:t>Tax</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7%</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8025">
                <a:tc>
                  <a:txBody>
                    <a:bodyPr/>
                    <a:lstStyle/>
                    <a:p>
                      <a:pPr indent="0" lvl="0" marL="0" rtl="0" algn="l">
                        <a:lnSpc>
                          <a:spcPct val="115000"/>
                        </a:lnSpc>
                        <a:spcBef>
                          <a:spcPts val="0"/>
                        </a:spcBef>
                        <a:spcAft>
                          <a:spcPts val="0"/>
                        </a:spcAft>
                        <a:buNone/>
                      </a:pPr>
                      <a:r>
                        <a:rPr lang="en" sz="600"/>
                        <a:t>Interest Rate</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600"/>
                        <a:t>6%</a:t>
                      </a:r>
                      <a:endParaRPr sz="600"/>
                    </a:p>
                  </a:txBody>
                  <a:tcPr marT="0" marB="0" marR="28575" marL="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BackUp Slides Cont. Notes Year 1</a:t>
            </a:r>
            <a:endParaRPr/>
          </a:p>
        </p:txBody>
      </p:sp>
      <p:sp>
        <p:nvSpPr>
          <p:cNvPr id="316" name="Google Shape;316;p28"/>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17" name="Google Shape;317;p28"/>
          <p:cNvGraphicFramePr/>
          <p:nvPr/>
        </p:nvGraphicFramePr>
        <p:xfrm>
          <a:off x="254975" y="1127275"/>
          <a:ext cx="3000000" cy="3000000"/>
        </p:xfrm>
        <a:graphic>
          <a:graphicData uri="http://schemas.openxmlformats.org/drawingml/2006/table">
            <a:tbl>
              <a:tblPr>
                <a:noFill/>
                <a:tableStyleId>{6CBDF7EA-CC25-4B83-BAD5-ACE60AA71984}</a:tableStyleId>
              </a:tblPr>
              <a:tblGrid>
                <a:gridCol w="8548925"/>
              </a:tblGrid>
              <a:tr h="254000">
                <a:tc>
                  <a:txBody>
                    <a:bodyPr/>
                    <a:lstStyle/>
                    <a:p>
                      <a:pPr indent="0" lvl="0" marL="0" rtl="0" algn="l">
                        <a:lnSpc>
                          <a:spcPct val="115000"/>
                        </a:lnSpc>
                        <a:spcBef>
                          <a:spcPts val="0"/>
                        </a:spcBef>
                        <a:spcAft>
                          <a:spcPts val="0"/>
                        </a:spcAft>
                        <a:buNone/>
                      </a:pPr>
                      <a:r>
                        <a:rPr lang="en" sz="1000"/>
                        <a:t>-Assume no units sold Jan-June, limited quantity launch date in July</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-Free units distributed to tech promoters, reviewers in March and April</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-Formlabs Kickstarter: Broke $100,000 target in 2.5 hours, hit $1,000,000 in 2.5 days</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-Maintenance includes: updating app, server and website maintenance</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-Marketing: Youtube = $10/day + other social media</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-Aggressive marketing before launch, and during holiday season</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-Kansas based company, management team starts off making state minimum wage ($7.25/hr)</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-Assume 25,000 warehouse acquired at $0.35/day for rent and utilities</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-Kansas 4% flat tax rate plus 3% surtax on income over $50,000</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76900">
                <a:tc>
                  <a:txBody>
                    <a:bodyPr/>
                    <a:lstStyle/>
                    <a:p>
                      <a:pPr indent="0" lvl="0" marL="0" rtl="0" algn="l">
                        <a:lnSpc>
                          <a:spcPct val="115000"/>
                        </a:lnSpc>
                        <a:spcBef>
                          <a:spcPts val="0"/>
                        </a:spcBef>
                        <a:spcAft>
                          <a:spcPts val="0"/>
                        </a:spcAft>
                        <a:buNone/>
                      </a:pPr>
                      <a:r>
                        <a:rPr lang="en" sz="1000"/>
                        <a:t>-Each printer comes with 1kg of ABS Filament which usually costs $17/kg since we are selling a limited quantity we can buy exact number of filament for the first year</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-Filament refill subscription service not in effect first year</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-team of 3 R&amp;D/Engineering paid at $3000 per month</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 each printer costs $400 to manufacture</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-assume app takes 60k to develop (goes into R&amp;D), rule of thumb: about 20% of developing cost is spent on </a:t>
                      </a:r>
                      <a:r>
                        <a:rPr lang="en" sz="1000"/>
                        <a:t>maintenance</a:t>
                      </a:r>
                      <a:r>
                        <a:rPr lang="en" sz="1000"/>
                        <a:t> per year</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4000">
                <a:tc>
                  <a:txBody>
                    <a:bodyPr/>
                    <a:lstStyle/>
                    <a:p>
                      <a:pPr indent="0" lvl="0" marL="0" rtl="0" algn="l">
                        <a:lnSpc>
                          <a:spcPct val="115000"/>
                        </a:lnSpc>
                        <a:spcBef>
                          <a:spcPts val="0"/>
                        </a:spcBef>
                        <a:spcAft>
                          <a:spcPts val="0"/>
                        </a:spcAft>
                        <a:buNone/>
                      </a:pPr>
                      <a:r>
                        <a:rPr lang="en" sz="1000"/>
                        <a:t>Assume it costs $30,000 to obtain everything necessary to manufacture our product, goes into R&amp;D</a:t>
                      </a:r>
                      <a:endParaRPr sz="1000"/>
                    </a:p>
                  </a:txBody>
                  <a:tcPr marT="0" marB="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Backup Slides Cont. Notes for Year 2 &amp; 3</a:t>
            </a:r>
            <a:endParaRPr/>
          </a:p>
        </p:txBody>
      </p:sp>
      <p:sp>
        <p:nvSpPr>
          <p:cNvPr id="323" name="Google Shape;323;p29"/>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29"/>
          <p:cNvGraphicFramePr/>
          <p:nvPr/>
        </p:nvGraphicFramePr>
        <p:xfrm>
          <a:off x="379525" y="1148850"/>
          <a:ext cx="3000000" cy="3000000"/>
        </p:xfrm>
        <a:graphic>
          <a:graphicData uri="http://schemas.openxmlformats.org/drawingml/2006/table">
            <a:tbl>
              <a:tblPr>
                <a:noFill/>
                <a:tableStyleId>{6CBDF7EA-CC25-4B83-BAD5-ACE60AA71984}</a:tableStyleId>
              </a:tblPr>
              <a:tblGrid>
                <a:gridCol w="7415575"/>
              </a:tblGrid>
              <a:tr h="200025">
                <a:tc>
                  <a:txBody>
                    <a:bodyPr/>
                    <a:lstStyle/>
                    <a:p>
                      <a:pPr indent="0" lvl="0" marL="0" rtl="0" algn="l">
                        <a:lnSpc>
                          <a:spcPct val="115000"/>
                        </a:lnSpc>
                        <a:spcBef>
                          <a:spcPts val="0"/>
                        </a:spcBef>
                        <a:spcAft>
                          <a:spcPts val="0"/>
                        </a:spcAft>
                        <a:buNone/>
                      </a:pPr>
                      <a:r>
                        <a:rPr b="1" lang="en" sz="1000"/>
                        <a:t>Notes</a:t>
                      </a:r>
                      <a:endParaRPr b="1" sz="1000"/>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00025">
                <a:tc>
                  <a:txBody>
                    <a:bodyPr/>
                    <a:lstStyle/>
                    <a:p>
                      <a:pPr indent="0" lvl="0" marL="0" rtl="0" algn="l">
                        <a:lnSpc>
                          <a:spcPct val="115000"/>
                        </a:lnSpc>
                        <a:spcBef>
                          <a:spcPts val="0"/>
                        </a:spcBef>
                        <a:spcAft>
                          <a:spcPts val="0"/>
                        </a:spcAft>
                        <a:buNone/>
                      </a:pPr>
                      <a:r>
                        <a:rPr b="1" lang="en" sz="1000"/>
                        <a:t>-raised hourly rate of management to $10.40/hour</a:t>
                      </a:r>
                      <a:endParaRPr b="1" sz="1000"/>
                    </a:p>
                  </a:txBody>
                  <a:tcPr marT="91425" marB="91425"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-added another 2 people to R&amp;D/Engineering for consulting purposes $3000 per person per month</a:t>
                      </a:r>
                      <a:endParaRPr sz="1000"/>
                    </a:p>
                  </a:txBody>
                  <a:tcPr marT="91425" marB="91425"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-partnership cost (number of units sold+total subscription users)*$15/kg b/c buy in bulk now</a:t>
                      </a:r>
                      <a:endParaRPr sz="1000"/>
                    </a:p>
                  </a:txBody>
                  <a:tcPr marT="91425" marB="91425"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25" name="Google Shape;325;p29"/>
          <p:cNvGraphicFramePr/>
          <p:nvPr/>
        </p:nvGraphicFramePr>
        <p:xfrm>
          <a:off x="379525" y="3185725"/>
          <a:ext cx="3000000" cy="3000000"/>
        </p:xfrm>
        <a:graphic>
          <a:graphicData uri="http://schemas.openxmlformats.org/drawingml/2006/table">
            <a:tbl>
              <a:tblPr>
                <a:noFill/>
                <a:tableStyleId>{6CBDF7EA-CC25-4B83-BAD5-ACE60AA71984}</a:tableStyleId>
              </a:tblPr>
              <a:tblGrid>
                <a:gridCol w="6748825"/>
              </a:tblGrid>
              <a:tr h="200025">
                <a:tc>
                  <a:txBody>
                    <a:bodyPr/>
                    <a:lstStyle/>
                    <a:p>
                      <a:pPr indent="0" lvl="0" marL="0" rtl="0" algn="l">
                        <a:lnSpc>
                          <a:spcPct val="115000"/>
                        </a:lnSpc>
                        <a:spcBef>
                          <a:spcPts val="0"/>
                        </a:spcBef>
                        <a:spcAft>
                          <a:spcPts val="0"/>
                        </a:spcAft>
                        <a:buNone/>
                      </a:pPr>
                      <a:r>
                        <a:rPr b="1" lang="en" sz="1000"/>
                        <a:t>Notes</a:t>
                      </a:r>
                      <a:endParaRPr b="1" sz="1000"/>
                    </a:p>
                  </a:txBody>
                  <a:tcPr marT="91425" marB="91425"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r>
              <a:tr h="200025">
                <a:tc>
                  <a:txBody>
                    <a:bodyPr/>
                    <a:lstStyle/>
                    <a:p>
                      <a:pPr indent="0" lvl="0" marL="0" rtl="0" algn="l">
                        <a:lnSpc>
                          <a:spcPct val="115000"/>
                        </a:lnSpc>
                        <a:spcBef>
                          <a:spcPts val="0"/>
                        </a:spcBef>
                        <a:spcAft>
                          <a:spcPts val="0"/>
                        </a:spcAft>
                        <a:buNone/>
                      </a:pPr>
                      <a:r>
                        <a:rPr b="1" lang="en" sz="1000"/>
                        <a:t>-raised hourly rate of management to $13/hour</a:t>
                      </a:r>
                      <a:endParaRPr b="1" sz="1000"/>
                    </a:p>
                  </a:txBody>
                  <a:tcPr marT="91425" marB="91425"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-added another 4 people to R&amp;D/Engineering team $3500 per person per month</a:t>
                      </a:r>
                      <a:endParaRPr sz="1000"/>
                    </a:p>
                  </a:txBody>
                  <a:tcPr marT="91425" marB="91425"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0"/>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Backup Slides Cont. Expansion</a:t>
            </a:r>
            <a:endParaRPr/>
          </a:p>
        </p:txBody>
      </p:sp>
      <p:sp>
        <p:nvSpPr>
          <p:cNvPr id="331" name="Google Shape;331;p30"/>
          <p:cNvSpPr txBox="1"/>
          <p:nvPr>
            <p:ph idx="1" type="body"/>
          </p:nvPr>
        </p:nvSpPr>
        <p:spPr>
          <a:xfrm>
            <a:off x="359025" y="1428750"/>
            <a:ext cx="8334900" cy="357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subscription of different kinds of filament</a:t>
            </a:r>
            <a:endParaRPr/>
          </a:p>
          <a:p>
            <a:pPr indent="-342900" lvl="0" marL="457200" rtl="0" algn="l">
              <a:spcBef>
                <a:spcPts val="0"/>
              </a:spcBef>
              <a:spcAft>
                <a:spcPts val="0"/>
              </a:spcAft>
              <a:buSzPts val="1800"/>
              <a:buChar char="●"/>
            </a:pPr>
            <a:r>
              <a:rPr lang="en"/>
              <a:t>Subscription for different colors of filament</a:t>
            </a:r>
            <a:endParaRPr/>
          </a:p>
          <a:p>
            <a:pPr indent="-342900" lvl="0" marL="457200" rtl="0" algn="l">
              <a:spcBef>
                <a:spcPts val="0"/>
              </a:spcBef>
              <a:spcAft>
                <a:spcPts val="0"/>
              </a:spcAft>
              <a:buSzPts val="1800"/>
              <a:buChar char="●"/>
            </a:pPr>
            <a:r>
              <a:rPr lang="en"/>
              <a:t>Exclusive CAD models with subscription</a:t>
            </a:r>
            <a:endParaRPr/>
          </a:p>
          <a:p>
            <a:pPr indent="-342900" lvl="0" marL="457200" rtl="0" algn="l">
              <a:spcBef>
                <a:spcPts val="0"/>
              </a:spcBef>
              <a:spcAft>
                <a:spcPts val="0"/>
              </a:spcAft>
              <a:buSzPts val="1800"/>
              <a:buChar char="●"/>
            </a:pPr>
            <a:r>
              <a:rPr lang="en"/>
              <a:t>Forum in app for users to post their own CAD models that get verified by experts</a:t>
            </a:r>
            <a:endParaRPr/>
          </a:p>
          <a:p>
            <a:pPr indent="0" lvl="0" marL="0" rtl="0" algn="l">
              <a:spcBef>
                <a:spcPts val="1600"/>
              </a:spcBef>
              <a:spcAft>
                <a:spcPts val="0"/>
              </a:spcAft>
              <a:buNone/>
            </a:pPr>
            <a:r>
              <a:rPr lang="en"/>
              <a:t>Why start with ABS?</a:t>
            </a:r>
            <a:endParaRPr/>
          </a:p>
          <a:p>
            <a:pPr indent="-342900" lvl="0" marL="457200" rtl="0" algn="l">
              <a:spcBef>
                <a:spcPts val="1600"/>
              </a:spcBef>
              <a:spcAft>
                <a:spcPts val="0"/>
              </a:spcAft>
              <a:buSzPts val="1800"/>
              <a:buChar char="●"/>
            </a:pPr>
            <a:r>
              <a:rPr lang="en"/>
              <a:t>“</a:t>
            </a:r>
            <a:r>
              <a:rPr lang="en"/>
              <a:t>ABS (Acrylonitrile Butadiene Styrene) is another commonly used 3D printer material. Best used for making durable parts that need to withstand higher temperatures. In comparison to PLA filament, ABS plastic is less ‘brittle’ and more ‘ductile.’”</a:t>
            </a:r>
            <a:endParaRPr/>
          </a:p>
        </p:txBody>
      </p:sp>
      <p:sp>
        <p:nvSpPr>
          <p:cNvPr id="332" name="Google Shape;332;p30"/>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Company Overview</a:t>
            </a:r>
            <a:endParaRPr/>
          </a:p>
        </p:txBody>
      </p:sp>
      <p:sp>
        <p:nvSpPr>
          <p:cNvPr id="77" name="Google Shape;77;p14"/>
          <p:cNvSpPr txBox="1"/>
          <p:nvPr>
            <p:ph idx="1" type="body"/>
          </p:nvPr>
        </p:nvSpPr>
        <p:spPr>
          <a:xfrm>
            <a:off x="197175" y="1253063"/>
            <a:ext cx="8222100" cy="2710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ME 3D is a 3D printing company aimed at </a:t>
            </a:r>
            <a:r>
              <a:rPr b="1" lang="en" sz="2200"/>
              <a:t>bridging</a:t>
            </a:r>
            <a:r>
              <a:rPr lang="en" sz="2200"/>
              <a:t> the skills gap between general public and 3D printing</a:t>
            </a:r>
            <a:endParaRPr sz="2200"/>
          </a:p>
          <a:p>
            <a:pPr indent="-342900" lvl="1" marL="914400" rtl="0" algn="l">
              <a:spcBef>
                <a:spcPts val="0"/>
              </a:spcBef>
              <a:spcAft>
                <a:spcPts val="0"/>
              </a:spcAft>
              <a:buSzPts val="1800"/>
              <a:buChar char="○"/>
            </a:pPr>
            <a:r>
              <a:rPr lang="en" sz="1800"/>
              <a:t>Affordable, intuitive app interface, preloaded and expanding CAD catalog</a:t>
            </a:r>
            <a:endParaRPr sz="1800"/>
          </a:p>
          <a:p>
            <a:pPr indent="-342900" lvl="0" marL="457200" rtl="0" algn="l">
              <a:spcBef>
                <a:spcPts val="0"/>
              </a:spcBef>
              <a:spcAft>
                <a:spcPts val="0"/>
              </a:spcAft>
              <a:buSzPts val="1800"/>
              <a:buChar char="➢"/>
            </a:pPr>
            <a:r>
              <a:rPr lang="en"/>
              <a:t>Our Team:</a:t>
            </a:r>
            <a:endParaRPr sz="1800"/>
          </a:p>
        </p:txBody>
      </p:sp>
      <p:pic>
        <p:nvPicPr>
          <p:cNvPr id="78" name="Google Shape;78;p14"/>
          <p:cNvPicPr preferRelativeResize="0"/>
          <p:nvPr/>
        </p:nvPicPr>
        <p:blipFill>
          <a:blip r:embed="rId3">
            <a:alphaModFix/>
          </a:blip>
          <a:stretch>
            <a:fillRect/>
          </a:stretch>
        </p:blipFill>
        <p:spPr>
          <a:xfrm>
            <a:off x="0" y="4881325"/>
            <a:ext cx="1864975" cy="262175"/>
          </a:xfrm>
          <a:prstGeom prst="rect">
            <a:avLst/>
          </a:prstGeom>
          <a:noFill/>
          <a:ln>
            <a:noFill/>
          </a:ln>
        </p:spPr>
      </p:pic>
      <p:pic>
        <p:nvPicPr>
          <p:cNvPr id="79" name="Google Shape;79;p14"/>
          <p:cNvPicPr preferRelativeResize="0"/>
          <p:nvPr/>
        </p:nvPicPr>
        <p:blipFill>
          <a:blip r:embed="rId4">
            <a:alphaModFix/>
          </a:blip>
          <a:stretch>
            <a:fillRect/>
          </a:stretch>
        </p:blipFill>
        <p:spPr>
          <a:xfrm>
            <a:off x="7745518" y="1707063"/>
            <a:ext cx="1260857" cy="1260312"/>
          </a:xfrm>
          <a:prstGeom prst="rect">
            <a:avLst/>
          </a:prstGeom>
          <a:noFill/>
          <a:ln>
            <a:noFill/>
          </a:ln>
        </p:spPr>
      </p:pic>
      <p:pic>
        <p:nvPicPr>
          <p:cNvPr id="80" name="Google Shape;80;p14"/>
          <p:cNvPicPr preferRelativeResize="0"/>
          <p:nvPr/>
        </p:nvPicPr>
        <p:blipFill>
          <a:blip r:embed="rId5">
            <a:alphaModFix/>
          </a:blip>
          <a:stretch>
            <a:fillRect/>
          </a:stretch>
        </p:blipFill>
        <p:spPr>
          <a:xfrm>
            <a:off x="8465267" y="4499800"/>
            <a:ext cx="678725" cy="643701"/>
          </a:xfrm>
          <a:prstGeom prst="rect">
            <a:avLst/>
          </a:prstGeom>
          <a:noFill/>
          <a:ln>
            <a:noFill/>
          </a:ln>
        </p:spPr>
      </p:pic>
      <p:sp>
        <p:nvSpPr>
          <p:cNvPr id="81" name="Google Shape;81;p14"/>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2" name="Google Shape;82;p14"/>
          <p:cNvPicPr preferRelativeResize="0"/>
          <p:nvPr/>
        </p:nvPicPr>
        <p:blipFill rotWithShape="1">
          <a:blip r:embed="rId6">
            <a:alphaModFix/>
          </a:blip>
          <a:srcRect b="0" l="19" r="19" t="0"/>
          <a:stretch/>
        </p:blipFill>
        <p:spPr>
          <a:xfrm>
            <a:off x="1488389" y="3182675"/>
            <a:ext cx="731520" cy="969264"/>
          </a:xfrm>
          <a:prstGeom prst="rect">
            <a:avLst/>
          </a:prstGeom>
          <a:noFill/>
          <a:ln>
            <a:noFill/>
          </a:ln>
        </p:spPr>
      </p:pic>
      <p:sp>
        <p:nvSpPr>
          <p:cNvPr id="83" name="Google Shape;83;p14"/>
          <p:cNvSpPr txBox="1"/>
          <p:nvPr/>
        </p:nvSpPr>
        <p:spPr>
          <a:xfrm>
            <a:off x="783975" y="4144175"/>
            <a:ext cx="1976400" cy="55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97A7"/>
                </a:solidFill>
                <a:latin typeface="Roboto"/>
                <a:ea typeface="Roboto"/>
                <a:cs typeface="Roboto"/>
                <a:sym typeface="Roboto"/>
              </a:rPr>
              <a:t>Samantha Eligene</a:t>
            </a:r>
            <a:endParaRPr b="1">
              <a:solidFill>
                <a:srgbClr val="0097A7"/>
              </a:solidFill>
              <a:latin typeface="Roboto"/>
              <a:ea typeface="Roboto"/>
              <a:cs typeface="Roboto"/>
              <a:sym typeface="Roboto"/>
            </a:endParaRPr>
          </a:p>
          <a:p>
            <a:pPr indent="0" lvl="0" marL="0" rtl="0" algn="ctr">
              <a:spcBef>
                <a:spcPts val="0"/>
              </a:spcBef>
              <a:spcAft>
                <a:spcPts val="0"/>
              </a:spcAft>
              <a:buNone/>
            </a:pPr>
            <a:r>
              <a:rPr b="1" lang="en" sz="1000">
                <a:latin typeface="Roboto"/>
                <a:ea typeface="Roboto"/>
                <a:cs typeface="Roboto"/>
                <a:sym typeface="Roboto"/>
              </a:rPr>
              <a:t>Chief Executive Officer</a:t>
            </a:r>
            <a:endParaRPr b="1" sz="1000">
              <a:latin typeface="Roboto"/>
              <a:ea typeface="Roboto"/>
              <a:cs typeface="Roboto"/>
              <a:sym typeface="Roboto"/>
            </a:endParaRPr>
          </a:p>
          <a:p>
            <a:pPr indent="0" lvl="0" marL="0" rtl="0" algn="ctr">
              <a:spcBef>
                <a:spcPts val="0"/>
              </a:spcBef>
              <a:spcAft>
                <a:spcPts val="0"/>
              </a:spcAft>
              <a:buNone/>
            </a:pPr>
            <a:r>
              <a:rPr b="1" lang="en" sz="1000">
                <a:latin typeface="Roboto"/>
                <a:ea typeface="Roboto"/>
                <a:cs typeface="Roboto"/>
                <a:sym typeface="Roboto"/>
              </a:rPr>
              <a:t>Master’s in Biomedical </a:t>
            </a:r>
            <a:r>
              <a:rPr b="1" lang="en" sz="1000">
                <a:latin typeface="Roboto"/>
                <a:ea typeface="Roboto"/>
                <a:cs typeface="Roboto"/>
                <a:sym typeface="Roboto"/>
              </a:rPr>
              <a:t>Engineering</a:t>
            </a:r>
            <a:endParaRPr b="1" sz="1000">
              <a:latin typeface="Roboto"/>
              <a:ea typeface="Roboto"/>
              <a:cs typeface="Roboto"/>
              <a:sym typeface="Roboto"/>
            </a:endParaRPr>
          </a:p>
        </p:txBody>
      </p:sp>
      <p:pic>
        <p:nvPicPr>
          <p:cNvPr id="84" name="Google Shape;84;p14"/>
          <p:cNvPicPr preferRelativeResize="0"/>
          <p:nvPr/>
        </p:nvPicPr>
        <p:blipFill rotWithShape="1">
          <a:blip r:embed="rId7">
            <a:alphaModFix/>
          </a:blip>
          <a:srcRect b="30116" l="42371" r="30432" t="46063"/>
          <a:stretch/>
        </p:blipFill>
        <p:spPr>
          <a:xfrm>
            <a:off x="3287998" y="3182675"/>
            <a:ext cx="731525" cy="969275"/>
          </a:xfrm>
          <a:prstGeom prst="rect">
            <a:avLst/>
          </a:prstGeom>
          <a:noFill/>
          <a:ln>
            <a:noFill/>
          </a:ln>
        </p:spPr>
      </p:pic>
      <p:sp>
        <p:nvSpPr>
          <p:cNvPr id="85" name="Google Shape;85;p14"/>
          <p:cNvSpPr txBox="1"/>
          <p:nvPr/>
        </p:nvSpPr>
        <p:spPr>
          <a:xfrm>
            <a:off x="2915400" y="4144175"/>
            <a:ext cx="1457400" cy="4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97A7"/>
                </a:solidFill>
                <a:latin typeface="Roboto"/>
                <a:ea typeface="Roboto"/>
                <a:cs typeface="Roboto"/>
                <a:sym typeface="Roboto"/>
              </a:rPr>
              <a:t>Paolo Casas</a:t>
            </a:r>
            <a:endParaRPr b="1">
              <a:solidFill>
                <a:srgbClr val="0097A7"/>
              </a:solidFill>
              <a:latin typeface="Roboto"/>
              <a:ea typeface="Roboto"/>
              <a:cs typeface="Roboto"/>
              <a:sym typeface="Roboto"/>
            </a:endParaRPr>
          </a:p>
          <a:p>
            <a:pPr indent="0" lvl="0" marL="0" rtl="0" algn="ctr">
              <a:spcBef>
                <a:spcPts val="0"/>
              </a:spcBef>
              <a:spcAft>
                <a:spcPts val="0"/>
              </a:spcAft>
              <a:buNone/>
            </a:pPr>
            <a:r>
              <a:rPr b="1" lang="en" sz="1000">
                <a:latin typeface="Roboto"/>
                <a:ea typeface="Roboto"/>
                <a:cs typeface="Roboto"/>
                <a:sym typeface="Roboto"/>
              </a:rPr>
              <a:t>Chief Financial Officer</a:t>
            </a:r>
            <a:endParaRPr b="1" sz="1000">
              <a:latin typeface="Roboto"/>
              <a:ea typeface="Roboto"/>
              <a:cs typeface="Roboto"/>
              <a:sym typeface="Roboto"/>
            </a:endParaRPr>
          </a:p>
          <a:p>
            <a:pPr indent="0" lvl="0" marL="0" rtl="0" algn="ctr">
              <a:spcBef>
                <a:spcPts val="0"/>
              </a:spcBef>
              <a:spcAft>
                <a:spcPts val="0"/>
              </a:spcAft>
              <a:buNone/>
            </a:pPr>
            <a:r>
              <a:rPr b="1" lang="en" sz="1000">
                <a:latin typeface="Roboto"/>
                <a:ea typeface="Roboto"/>
                <a:cs typeface="Roboto"/>
                <a:sym typeface="Roboto"/>
              </a:rPr>
              <a:t>MBA in Accounting</a:t>
            </a:r>
            <a:endParaRPr b="1" sz="1000">
              <a:latin typeface="Roboto"/>
              <a:ea typeface="Roboto"/>
              <a:cs typeface="Roboto"/>
              <a:sym typeface="Roboto"/>
            </a:endParaRPr>
          </a:p>
        </p:txBody>
      </p:sp>
      <p:pic>
        <p:nvPicPr>
          <p:cNvPr id="86" name="Google Shape;86;p14"/>
          <p:cNvPicPr preferRelativeResize="0"/>
          <p:nvPr/>
        </p:nvPicPr>
        <p:blipFill rotWithShape="1">
          <a:blip r:embed="rId8">
            <a:alphaModFix/>
          </a:blip>
          <a:srcRect b="0" l="10263" r="950" t="0"/>
          <a:stretch/>
        </p:blipFill>
        <p:spPr>
          <a:xfrm>
            <a:off x="5087613" y="3182675"/>
            <a:ext cx="731498" cy="969252"/>
          </a:xfrm>
          <a:prstGeom prst="rect">
            <a:avLst/>
          </a:prstGeom>
          <a:noFill/>
          <a:ln>
            <a:noFill/>
          </a:ln>
        </p:spPr>
      </p:pic>
      <p:sp>
        <p:nvSpPr>
          <p:cNvPr id="87" name="Google Shape;87;p14"/>
          <p:cNvSpPr txBox="1"/>
          <p:nvPr/>
        </p:nvSpPr>
        <p:spPr>
          <a:xfrm>
            <a:off x="4527750" y="4157075"/>
            <a:ext cx="1835400" cy="4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97A7"/>
                </a:solidFill>
                <a:latin typeface="Roboto"/>
                <a:ea typeface="Roboto"/>
                <a:cs typeface="Roboto"/>
                <a:sym typeface="Roboto"/>
              </a:rPr>
              <a:t>Brandon Ziolkowski</a:t>
            </a:r>
            <a:endParaRPr b="1">
              <a:solidFill>
                <a:srgbClr val="0097A7"/>
              </a:solidFill>
              <a:latin typeface="Roboto"/>
              <a:ea typeface="Roboto"/>
              <a:cs typeface="Roboto"/>
              <a:sym typeface="Roboto"/>
            </a:endParaRPr>
          </a:p>
          <a:p>
            <a:pPr indent="0" lvl="0" marL="0" rtl="0" algn="ctr">
              <a:spcBef>
                <a:spcPts val="0"/>
              </a:spcBef>
              <a:spcAft>
                <a:spcPts val="0"/>
              </a:spcAft>
              <a:buNone/>
            </a:pPr>
            <a:r>
              <a:rPr b="1" lang="en" sz="1000">
                <a:latin typeface="Roboto"/>
                <a:ea typeface="Roboto"/>
                <a:cs typeface="Roboto"/>
                <a:sym typeface="Roboto"/>
              </a:rPr>
              <a:t>Chief Strategy Officer</a:t>
            </a:r>
            <a:endParaRPr b="1" sz="1000">
              <a:latin typeface="Roboto"/>
              <a:ea typeface="Roboto"/>
              <a:cs typeface="Roboto"/>
              <a:sym typeface="Roboto"/>
            </a:endParaRPr>
          </a:p>
          <a:p>
            <a:pPr indent="0" lvl="0" marL="0" rtl="0" algn="ctr">
              <a:spcBef>
                <a:spcPts val="0"/>
              </a:spcBef>
              <a:spcAft>
                <a:spcPts val="0"/>
              </a:spcAft>
              <a:buNone/>
            </a:pPr>
            <a:r>
              <a:rPr b="1" lang="en" sz="1000">
                <a:latin typeface="Roboto"/>
                <a:ea typeface="Roboto"/>
                <a:cs typeface="Roboto"/>
                <a:sym typeface="Roboto"/>
              </a:rPr>
              <a:t>MBA in Strategy</a:t>
            </a:r>
            <a:endParaRPr b="1" sz="1000">
              <a:latin typeface="Roboto"/>
              <a:ea typeface="Roboto"/>
              <a:cs typeface="Roboto"/>
              <a:sym typeface="Roboto"/>
            </a:endParaRPr>
          </a:p>
        </p:txBody>
      </p:sp>
      <p:pic>
        <p:nvPicPr>
          <p:cNvPr id="88" name="Google Shape;88;p14"/>
          <p:cNvPicPr preferRelativeResize="0"/>
          <p:nvPr/>
        </p:nvPicPr>
        <p:blipFill rotWithShape="1">
          <a:blip r:embed="rId9">
            <a:alphaModFix/>
          </a:blip>
          <a:srcRect b="0" l="12264" r="12264" t="0"/>
          <a:stretch/>
        </p:blipFill>
        <p:spPr>
          <a:xfrm>
            <a:off x="6887200" y="3182675"/>
            <a:ext cx="731499" cy="969276"/>
          </a:xfrm>
          <a:prstGeom prst="rect">
            <a:avLst/>
          </a:prstGeom>
          <a:noFill/>
          <a:ln>
            <a:noFill/>
          </a:ln>
        </p:spPr>
      </p:pic>
      <p:sp>
        <p:nvSpPr>
          <p:cNvPr id="89" name="Google Shape;89;p14"/>
          <p:cNvSpPr txBox="1"/>
          <p:nvPr/>
        </p:nvSpPr>
        <p:spPr>
          <a:xfrm>
            <a:off x="6518100" y="4135325"/>
            <a:ext cx="1658700" cy="48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97A7"/>
                </a:solidFill>
                <a:latin typeface="Roboto"/>
                <a:ea typeface="Roboto"/>
                <a:cs typeface="Roboto"/>
                <a:sym typeface="Roboto"/>
              </a:rPr>
              <a:t>Sara Hamdy</a:t>
            </a:r>
            <a:endParaRPr b="1">
              <a:solidFill>
                <a:srgbClr val="0097A7"/>
              </a:solidFill>
              <a:latin typeface="Roboto"/>
              <a:ea typeface="Roboto"/>
              <a:cs typeface="Roboto"/>
              <a:sym typeface="Roboto"/>
            </a:endParaRPr>
          </a:p>
          <a:p>
            <a:pPr indent="0" lvl="0" marL="0" rtl="0" algn="ctr">
              <a:spcBef>
                <a:spcPts val="0"/>
              </a:spcBef>
              <a:spcAft>
                <a:spcPts val="0"/>
              </a:spcAft>
              <a:buNone/>
            </a:pPr>
            <a:r>
              <a:rPr b="1" lang="en" sz="1000">
                <a:latin typeface="Roboto"/>
                <a:ea typeface="Roboto"/>
                <a:cs typeface="Roboto"/>
                <a:sym typeface="Roboto"/>
              </a:rPr>
              <a:t>Chief Marketing Officer</a:t>
            </a:r>
            <a:endParaRPr b="1" sz="1000">
              <a:latin typeface="Roboto"/>
              <a:ea typeface="Roboto"/>
              <a:cs typeface="Roboto"/>
              <a:sym typeface="Roboto"/>
            </a:endParaRPr>
          </a:p>
          <a:p>
            <a:pPr indent="0" lvl="0" marL="0" rtl="0" algn="ctr">
              <a:spcBef>
                <a:spcPts val="0"/>
              </a:spcBef>
              <a:spcAft>
                <a:spcPts val="0"/>
              </a:spcAft>
              <a:buNone/>
            </a:pPr>
            <a:r>
              <a:rPr b="1" lang="en" sz="1000">
                <a:latin typeface="Roboto"/>
                <a:ea typeface="Roboto"/>
                <a:cs typeface="Roboto"/>
                <a:sym typeface="Roboto"/>
              </a:rPr>
              <a:t>MBA in Marketing</a:t>
            </a:r>
            <a:endParaRPr b="1" sz="1000">
              <a:latin typeface="Roboto"/>
              <a:ea typeface="Roboto"/>
              <a:cs typeface="Roboto"/>
              <a:sym typeface="Roboto"/>
            </a:endParaRPr>
          </a:p>
          <a:p>
            <a:pPr indent="0" lvl="0" marL="0" rtl="0" algn="ctr">
              <a:spcBef>
                <a:spcPts val="0"/>
              </a:spcBef>
              <a:spcAft>
                <a:spcPts val="0"/>
              </a:spcAft>
              <a:buNone/>
            </a:pPr>
            <a:r>
              <a:t/>
            </a:r>
            <a:endParaRPr b="1" sz="10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5"/>
          <p:cNvSpPr txBox="1"/>
          <p:nvPr>
            <p:ph idx="1" type="body"/>
          </p:nvPr>
        </p:nvSpPr>
        <p:spPr>
          <a:xfrm>
            <a:off x="460950" y="134982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Majority of people </a:t>
            </a:r>
            <a:r>
              <a:rPr b="1" lang="en"/>
              <a:t>do not have</a:t>
            </a:r>
            <a:r>
              <a:rPr lang="en"/>
              <a:t> </a:t>
            </a:r>
            <a:r>
              <a:rPr lang="en"/>
              <a:t>necessary</a:t>
            </a:r>
            <a:r>
              <a:rPr lang="en"/>
              <a:t> background knowledge to create CAD models themselves</a:t>
            </a:r>
            <a:endParaRPr/>
          </a:p>
          <a:p>
            <a:pPr indent="-330200" lvl="1" marL="914400" rtl="0" algn="l">
              <a:spcBef>
                <a:spcPts val="0"/>
              </a:spcBef>
              <a:spcAft>
                <a:spcPts val="0"/>
              </a:spcAft>
              <a:buSzPts val="1600"/>
              <a:buChar char="○"/>
            </a:pPr>
            <a:r>
              <a:rPr lang="en" sz="1600"/>
              <a:t>Typically</a:t>
            </a:r>
            <a:r>
              <a:rPr lang="en" sz="1600"/>
              <a:t> only “engineers” </a:t>
            </a:r>
            <a:r>
              <a:rPr lang="en" sz="1600"/>
              <a:t>receive</a:t>
            </a:r>
            <a:r>
              <a:rPr lang="en" sz="1600"/>
              <a:t> formal CAD instruction → engineers make up roughly </a:t>
            </a:r>
            <a:r>
              <a:rPr b="1" lang="en" sz="1600"/>
              <a:t>5%</a:t>
            </a:r>
            <a:r>
              <a:rPr lang="en" sz="1600"/>
              <a:t> of college graduates</a:t>
            </a:r>
            <a:endParaRPr sz="1600"/>
          </a:p>
          <a:p>
            <a:pPr indent="0" lvl="0" marL="0" rtl="0" algn="l">
              <a:spcBef>
                <a:spcPts val="0"/>
              </a:spcBef>
              <a:spcAft>
                <a:spcPts val="0"/>
              </a:spcAft>
              <a:buNone/>
            </a:pPr>
            <a:r>
              <a:t/>
            </a:r>
            <a:endParaRPr/>
          </a:p>
          <a:p>
            <a:pPr indent="0" lvl="0" marL="0" rtl="0" algn="l">
              <a:spcBef>
                <a:spcPts val="0"/>
              </a:spcBef>
              <a:spcAft>
                <a:spcPts val="0"/>
              </a:spcAft>
              <a:buNone/>
            </a:pPr>
            <a:r>
              <a:rPr lang="en"/>
              <a:t>Current Process: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Proposal: </a:t>
            </a:r>
            <a:endParaRPr b="1"/>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95" name="Google Shape;95;p15"/>
          <p:cNvPicPr preferRelativeResize="0"/>
          <p:nvPr/>
        </p:nvPicPr>
        <p:blipFill>
          <a:blip r:embed="rId3">
            <a:alphaModFix/>
          </a:blip>
          <a:stretch>
            <a:fillRect/>
          </a:stretch>
        </p:blipFill>
        <p:spPr>
          <a:xfrm>
            <a:off x="5773763" y="3741902"/>
            <a:ext cx="948600" cy="948631"/>
          </a:xfrm>
          <a:prstGeom prst="rect">
            <a:avLst/>
          </a:prstGeom>
          <a:noFill/>
          <a:ln>
            <a:noFill/>
          </a:ln>
        </p:spPr>
      </p:pic>
      <p:sp>
        <p:nvSpPr>
          <p:cNvPr id="96" name="Google Shape;96;p15"/>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pic>
        <p:nvPicPr>
          <p:cNvPr id="97" name="Google Shape;97;p15"/>
          <p:cNvPicPr preferRelativeResize="0"/>
          <p:nvPr/>
        </p:nvPicPr>
        <p:blipFill>
          <a:blip r:embed="rId4">
            <a:alphaModFix/>
          </a:blip>
          <a:stretch>
            <a:fillRect/>
          </a:stretch>
        </p:blipFill>
        <p:spPr>
          <a:xfrm>
            <a:off x="0" y="4816399"/>
            <a:ext cx="2326825" cy="327100"/>
          </a:xfrm>
          <a:prstGeom prst="rect">
            <a:avLst/>
          </a:prstGeom>
          <a:noFill/>
          <a:ln>
            <a:noFill/>
          </a:ln>
        </p:spPr>
      </p:pic>
      <p:pic>
        <p:nvPicPr>
          <p:cNvPr id="98" name="Google Shape;98;p15"/>
          <p:cNvPicPr preferRelativeResize="0"/>
          <p:nvPr/>
        </p:nvPicPr>
        <p:blipFill>
          <a:blip r:embed="rId5">
            <a:alphaModFix/>
          </a:blip>
          <a:stretch>
            <a:fillRect/>
          </a:stretch>
        </p:blipFill>
        <p:spPr>
          <a:xfrm>
            <a:off x="8465267" y="4499800"/>
            <a:ext cx="678725" cy="643701"/>
          </a:xfrm>
          <a:prstGeom prst="rect">
            <a:avLst/>
          </a:prstGeom>
          <a:noFill/>
          <a:ln>
            <a:noFill/>
          </a:ln>
        </p:spPr>
      </p:pic>
      <p:sp>
        <p:nvSpPr>
          <p:cNvPr id="99" name="Google Shape;99;p15"/>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0" name="Google Shape;100;p15"/>
          <p:cNvPicPr preferRelativeResize="0"/>
          <p:nvPr/>
        </p:nvPicPr>
        <p:blipFill>
          <a:blip r:embed="rId6">
            <a:alphaModFix/>
          </a:blip>
          <a:stretch>
            <a:fillRect/>
          </a:stretch>
        </p:blipFill>
        <p:spPr>
          <a:xfrm>
            <a:off x="2556175" y="2727650"/>
            <a:ext cx="843675" cy="843675"/>
          </a:xfrm>
          <a:prstGeom prst="rect">
            <a:avLst/>
          </a:prstGeom>
          <a:noFill/>
          <a:ln>
            <a:noFill/>
          </a:ln>
        </p:spPr>
      </p:pic>
      <p:cxnSp>
        <p:nvCxnSpPr>
          <p:cNvPr id="101" name="Google Shape;101;p15"/>
          <p:cNvCxnSpPr>
            <a:stCxn id="100" idx="3"/>
            <a:endCxn id="102" idx="1"/>
          </p:cNvCxnSpPr>
          <p:nvPr/>
        </p:nvCxnSpPr>
        <p:spPr>
          <a:xfrm flipH="1" rot="10800000">
            <a:off x="3399850" y="3141687"/>
            <a:ext cx="598800" cy="7800"/>
          </a:xfrm>
          <a:prstGeom prst="straightConnector1">
            <a:avLst/>
          </a:prstGeom>
          <a:noFill/>
          <a:ln cap="flat" cmpd="sng" w="9525">
            <a:solidFill>
              <a:schemeClr val="dk2"/>
            </a:solidFill>
            <a:prstDash val="solid"/>
            <a:round/>
            <a:headEnd len="med" w="med" type="none"/>
            <a:tailEnd len="med" w="med" type="triangle"/>
          </a:ln>
        </p:spPr>
      </p:cxnSp>
      <p:cxnSp>
        <p:nvCxnSpPr>
          <p:cNvPr id="103" name="Google Shape;103;p15"/>
          <p:cNvCxnSpPr>
            <a:stCxn id="102" idx="3"/>
            <a:endCxn id="104" idx="1"/>
          </p:cNvCxnSpPr>
          <p:nvPr/>
        </p:nvCxnSpPr>
        <p:spPr>
          <a:xfrm>
            <a:off x="4947225" y="3141685"/>
            <a:ext cx="740100" cy="0"/>
          </a:xfrm>
          <a:prstGeom prst="straightConnector1">
            <a:avLst/>
          </a:prstGeom>
          <a:noFill/>
          <a:ln cap="flat" cmpd="sng" w="9525">
            <a:solidFill>
              <a:schemeClr val="dk2"/>
            </a:solidFill>
            <a:prstDash val="solid"/>
            <a:round/>
            <a:headEnd len="med" w="med" type="none"/>
            <a:tailEnd len="med" w="med" type="triangle"/>
          </a:ln>
        </p:spPr>
      </p:cxnSp>
      <p:pic>
        <p:nvPicPr>
          <p:cNvPr id="105" name="Google Shape;105;p15"/>
          <p:cNvPicPr preferRelativeResize="0"/>
          <p:nvPr/>
        </p:nvPicPr>
        <p:blipFill>
          <a:blip r:embed="rId7">
            <a:alphaModFix/>
          </a:blip>
          <a:stretch>
            <a:fillRect/>
          </a:stretch>
        </p:blipFill>
        <p:spPr>
          <a:xfrm>
            <a:off x="2421638" y="3741900"/>
            <a:ext cx="948600" cy="948600"/>
          </a:xfrm>
          <a:prstGeom prst="rect">
            <a:avLst/>
          </a:prstGeom>
          <a:noFill/>
          <a:ln>
            <a:noFill/>
          </a:ln>
        </p:spPr>
      </p:pic>
      <p:cxnSp>
        <p:nvCxnSpPr>
          <p:cNvPr id="106" name="Google Shape;106;p15"/>
          <p:cNvCxnSpPr>
            <a:stCxn id="105" idx="3"/>
            <a:endCxn id="107" idx="1"/>
          </p:cNvCxnSpPr>
          <p:nvPr/>
        </p:nvCxnSpPr>
        <p:spPr>
          <a:xfrm>
            <a:off x="3370238" y="4216200"/>
            <a:ext cx="708900" cy="0"/>
          </a:xfrm>
          <a:prstGeom prst="straightConnector1">
            <a:avLst/>
          </a:prstGeom>
          <a:noFill/>
          <a:ln cap="flat" cmpd="sng" w="9525">
            <a:solidFill>
              <a:schemeClr val="dk2"/>
            </a:solidFill>
            <a:prstDash val="solid"/>
            <a:round/>
            <a:headEnd len="med" w="med" type="none"/>
            <a:tailEnd len="med" w="med" type="triangle"/>
          </a:ln>
        </p:spPr>
      </p:cxnSp>
      <p:pic>
        <p:nvPicPr>
          <p:cNvPr id="107" name="Google Shape;107;p15"/>
          <p:cNvPicPr preferRelativeResize="0"/>
          <p:nvPr/>
        </p:nvPicPr>
        <p:blipFill>
          <a:blip r:embed="rId8">
            <a:alphaModFix/>
          </a:blip>
          <a:stretch>
            <a:fillRect/>
          </a:stretch>
        </p:blipFill>
        <p:spPr>
          <a:xfrm>
            <a:off x="4079138" y="3708300"/>
            <a:ext cx="1015800" cy="1015800"/>
          </a:xfrm>
          <a:prstGeom prst="rect">
            <a:avLst/>
          </a:prstGeom>
          <a:noFill/>
          <a:ln>
            <a:noFill/>
          </a:ln>
        </p:spPr>
      </p:pic>
      <p:pic>
        <p:nvPicPr>
          <p:cNvPr id="104" name="Google Shape;104;p15"/>
          <p:cNvPicPr preferRelativeResize="0"/>
          <p:nvPr/>
        </p:nvPicPr>
        <p:blipFill>
          <a:blip r:embed="rId9">
            <a:alphaModFix/>
          </a:blip>
          <a:stretch>
            <a:fillRect/>
          </a:stretch>
        </p:blipFill>
        <p:spPr>
          <a:xfrm>
            <a:off x="5687225" y="2691410"/>
            <a:ext cx="900600" cy="900575"/>
          </a:xfrm>
          <a:prstGeom prst="rect">
            <a:avLst/>
          </a:prstGeom>
          <a:noFill/>
          <a:ln>
            <a:noFill/>
          </a:ln>
        </p:spPr>
      </p:pic>
      <p:cxnSp>
        <p:nvCxnSpPr>
          <p:cNvPr id="108" name="Google Shape;108;p15"/>
          <p:cNvCxnSpPr>
            <a:stCxn id="107" idx="3"/>
            <a:endCxn id="95" idx="1"/>
          </p:cNvCxnSpPr>
          <p:nvPr/>
        </p:nvCxnSpPr>
        <p:spPr>
          <a:xfrm>
            <a:off x="5094938" y="4216200"/>
            <a:ext cx="678900" cy="0"/>
          </a:xfrm>
          <a:prstGeom prst="straightConnector1">
            <a:avLst/>
          </a:prstGeom>
          <a:noFill/>
          <a:ln cap="flat" cmpd="sng" w="9525">
            <a:solidFill>
              <a:schemeClr val="dk2"/>
            </a:solidFill>
            <a:prstDash val="solid"/>
            <a:round/>
            <a:headEnd len="med" w="med" type="none"/>
            <a:tailEnd len="med" w="med" type="triangle"/>
          </a:ln>
        </p:spPr>
      </p:cxnSp>
      <p:sp>
        <p:nvSpPr>
          <p:cNvPr id="109" name="Google Shape;109;p15"/>
          <p:cNvSpPr txBox="1"/>
          <p:nvPr/>
        </p:nvSpPr>
        <p:spPr>
          <a:xfrm>
            <a:off x="6099425" y="4414525"/>
            <a:ext cx="444000" cy="185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Roboto"/>
                <a:ea typeface="Roboto"/>
                <a:cs typeface="Roboto"/>
                <a:sym typeface="Roboto"/>
              </a:rPr>
              <a:t>ME 3D</a:t>
            </a:r>
            <a:endParaRPr b="1" sz="700">
              <a:latin typeface="Roboto"/>
              <a:ea typeface="Roboto"/>
              <a:cs typeface="Roboto"/>
              <a:sym typeface="Roboto"/>
            </a:endParaRPr>
          </a:p>
        </p:txBody>
      </p:sp>
      <p:pic>
        <p:nvPicPr>
          <p:cNvPr id="110" name="Google Shape;110;p15"/>
          <p:cNvPicPr preferRelativeResize="0"/>
          <p:nvPr/>
        </p:nvPicPr>
        <p:blipFill>
          <a:blip r:embed="rId10">
            <a:alphaModFix/>
          </a:blip>
          <a:stretch>
            <a:fillRect/>
          </a:stretch>
        </p:blipFill>
        <p:spPr>
          <a:xfrm>
            <a:off x="7498075" y="3044225"/>
            <a:ext cx="1015800" cy="1015800"/>
          </a:xfrm>
          <a:prstGeom prst="rect">
            <a:avLst/>
          </a:prstGeom>
          <a:noFill/>
          <a:ln>
            <a:noFill/>
          </a:ln>
        </p:spPr>
      </p:pic>
      <p:cxnSp>
        <p:nvCxnSpPr>
          <p:cNvPr id="111" name="Google Shape;111;p15"/>
          <p:cNvCxnSpPr>
            <a:stCxn id="104" idx="3"/>
            <a:endCxn id="110" idx="1"/>
          </p:cNvCxnSpPr>
          <p:nvPr/>
        </p:nvCxnSpPr>
        <p:spPr>
          <a:xfrm>
            <a:off x="6587825" y="3141698"/>
            <a:ext cx="910200" cy="410400"/>
          </a:xfrm>
          <a:prstGeom prst="straightConnector1">
            <a:avLst/>
          </a:prstGeom>
          <a:noFill/>
          <a:ln cap="flat" cmpd="sng" w="9525">
            <a:solidFill>
              <a:schemeClr val="dk2"/>
            </a:solidFill>
            <a:prstDash val="solid"/>
            <a:round/>
            <a:headEnd len="med" w="med" type="none"/>
            <a:tailEnd len="med" w="med" type="triangle"/>
          </a:ln>
        </p:spPr>
      </p:cxnSp>
      <p:cxnSp>
        <p:nvCxnSpPr>
          <p:cNvPr id="112" name="Google Shape;112;p15"/>
          <p:cNvCxnSpPr>
            <a:stCxn id="95" idx="3"/>
            <a:endCxn id="110" idx="1"/>
          </p:cNvCxnSpPr>
          <p:nvPr/>
        </p:nvCxnSpPr>
        <p:spPr>
          <a:xfrm flipH="1" rot="10800000">
            <a:off x="6722363" y="3552018"/>
            <a:ext cx="775800" cy="664200"/>
          </a:xfrm>
          <a:prstGeom prst="straightConnector1">
            <a:avLst/>
          </a:prstGeom>
          <a:noFill/>
          <a:ln cap="flat" cmpd="sng" w="9525">
            <a:solidFill>
              <a:schemeClr val="dk2"/>
            </a:solidFill>
            <a:prstDash val="solid"/>
            <a:round/>
            <a:headEnd len="med" w="med" type="none"/>
            <a:tailEnd len="med" w="med" type="triangle"/>
          </a:ln>
        </p:spPr>
      </p:cxnSp>
      <p:pic>
        <p:nvPicPr>
          <p:cNvPr id="102" name="Google Shape;102;p15"/>
          <p:cNvPicPr preferRelativeResize="0"/>
          <p:nvPr/>
        </p:nvPicPr>
        <p:blipFill>
          <a:blip r:embed="rId11">
            <a:alphaModFix/>
          </a:blip>
          <a:stretch>
            <a:fillRect/>
          </a:stretch>
        </p:blipFill>
        <p:spPr>
          <a:xfrm>
            <a:off x="3998625" y="2667385"/>
            <a:ext cx="948600" cy="94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 Size</a:t>
            </a:r>
            <a:endParaRPr/>
          </a:p>
        </p:txBody>
      </p:sp>
      <p:sp>
        <p:nvSpPr>
          <p:cNvPr id="118" name="Google Shape;118;p16"/>
          <p:cNvSpPr txBox="1"/>
          <p:nvPr>
            <p:ph idx="1" type="body"/>
          </p:nvPr>
        </p:nvSpPr>
        <p:spPr>
          <a:xfrm>
            <a:off x="4403475" y="1471200"/>
            <a:ext cx="5485800" cy="2710200"/>
          </a:xfrm>
          <a:prstGeom prst="rect">
            <a:avLst/>
          </a:prstGeom>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a:t>Key Market Segments</a:t>
            </a:r>
            <a:endParaRPr/>
          </a:p>
          <a:p>
            <a:pPr indent="-317500" lvl="1" marL="914400" rtl="0" algn="l">
              <a:lnSpc>
                <a:spcPct val="110000"/>
              </a:lnSpc>
              <a:spcBef>
                <a:spcPts val="0"/>
              </a:spcBef>
              <a:spcAft>
                <a:spcPts val="0"/>
              </a:spcAft>
              <a:buSzPts val="1400"/>
              <a:buChar char="○"/>
            </a:pPr>
            <a:r>
              <a:rPr lang="en"/>
              <a:t>DIYers</a:t>
            </a:r>
            <a:endParaRPr/>
          </a:p>
          <a:p>
            <a:pPr indent="-317500" lvl="1" marL="914400" rtl="0" algn="l">
              <a:lnSpc>
                <a:spcPct val="110000"/>
              </a:lnSpc>
              <a:spcBef>
                <a:spcPts val="0"/>
              </a:spcBef>
              <a:spcAft>
                <a:spcPts val="0"/>
              </a:spcAft>
              <a:buSzPts val="1400"/>
              <a:buChar char="○"/>
            </a:pPr>
            <a:r>
              <a:rPr lang="en"/>
              <a:t>Hobbyists</a:t>
            </a:r>
            <a:endParaRPr/>
          </a:p>
          <a:p>
            <a:pPr indent="-317500" lvl="1" marL="914400" rtl="0" algn="l">
              <a:lnSpc>
                <a:spcPct val="110000"/>
              </a:lnSpc>
              <a:spcBef>
                <a:spcPts val="0"/>
              </a:spcBef>
              <a:spcAft>
                <a:spcPts val="0"/>
              </a:spcAft>
              <a:buSzPts val="1400"/>
              <a:buChar char="○"/>
            </a:pPr>
            <a:r>
              <a:rPr lang="en"/>
              <a:t>Craftsmens</a:t>
            </a:r>
            <a:endParaRPr/>
          </a:p>
          <a:p>
            <a:pPr indent="-317500" lvl="1" marL="914400" rtl="0" algn="l">
              <a:lnSpc>
                <a:spcPct val="110000"/>
              </a:lnSpc>
              <a:spcBef>
                <a:spcPts val="0"/>
              </a:spcBef>
              <a:spcAft>
                <a:spcPts val="0"/>
              </a:spcAft>
              <a:buSzPts val="1400"/>
              <a:buChar char="○"/>
            </a:pPr>
            <a:r>
              <a:rPr lang="en"/>
              <a:t>Elderly</a:t>
            </a:r>
            <a:endParaRPr/>
          </a:p>
          <a:p>
            <a:pPr indent="-317500" lvl="1" marL="914400" rtl="0" algn="l">
              <a:lnSpc>
                <a:spcPct val="110000"/>
              </a:lnSpc>
              <a:spcBef>
                <a:spcPts val="0"/>
              </a:spcBef>
              <a:spcAft>
                <a:spcPts val="0"/>
              </a:spcAft>
              <a:buSzPts val="1400"/>
              <a:buChar char="○"/>
            </a:pPr>
            <a:r>
              <a:rPr lang="en"/>
              <a:t>Educators</a:t>
            </a:r>
            <a:endParaRPr/>
          </a:p>
          <a:p>
            <a:pPr indent="-317500" lvl="1" marL="914400" rtl="0" algn="l">
              <a:lnSpc>
                <a:spcPct val="110000"/>
              </a:lnSpc>
              <a:spcBef>
                <a:spcPts val="0"/>
              </a:spcBef>
              <a:spcAft>
                <a:spcPts val="0"/>
              </a:spcAft>
              <a:buSzPts val="1400"/>
              <a:buChar char="○"/>
            </a:pPr>
            <a:r>
              <a:rPr lang="en"/>
              <a:t>Tech enthusiasts ranging from 20s-40s</a:t>
            </a:r>
            <a:endParaRPr/>
          </a:p>
          <a:p>
            <a:pPr indent="0" lvl="0" marL="0" rtl="0" algn="l">
              <a:lnSpc>
                <a:spcPct val="110000"/>
              </a:lnSpc>
              <a:spcBef>
                <a:spcPts val="0"/>
              </a:spcBef>
              <a:spcAft>
                <a:spcPts val="0"/>
              </a:spcAft>
              <a:buNone/>
            </a:pPr>
            <a:r>
              <a:t/>
            </a:r>
            <a:endParaRPr/>
          </a:p>
          <a:p>
            <a:pPr indent="-342900" lvl="0" marL="457200" rtl="0" algn="l">
              <a:lnSpc>
                <a:spcPct val="110000"/>
              </a:lnSpc>
              <a:spcBef>
                <a:spcPts val="0"/>
              </a:spcBef>
              <a:spcAft>
                <a:spcPts val="0"/>
              </a:spcAft>
              <a:buSzPts val="1800"/>
              <a:buChar char="➢"/>
            </a:pPr>
            <a:r>
              <a:rPr lang="en"/>
              <a:t>“Projected to be valued at </a:t>
            </a:r>
            <a:r>
              <a:rPr b="1" lang="en"/>
              <a:t>34B</a:t>
            </a:r>
            <a:r>
              <a:rPr lang="en"/>
              <a:t> by 2024”</a:t>
            </a:r>
            <a:endParaRPr/>
          </a:p>
        </p:txBody>
      </p:sp>
      <p:sp>
        <p:nvSpPr>
          <p:cNvPr id="119" name="Google Shape;119;p16"/>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16"/>
          <p:cNvPicPr preferRelativeResize="0"/>
          <p:nvPr/>
        </p:nvPicPr>
        <p:blipFill>
          <a:blip r:embed="rId3">
            <a:alphaModFix/>
          </a:blip>
          <a:stretch>
            <a:fillRect/>
          </a:stretch>
        </p:blipFill>
        <p:spPr>
          <a:xfrm>
            <a:off x="3698725" y="1956075"/>
            <a:ext cx="873275" cy="873275"/>
          </a:xfrm>
          <a:prstGeom prst="rect">
            <a:avLst/>
          </a:prstGeom>
          <a:noFill/>
          <a:ln>
            <a:noFill/>
          </a:ln>
        </p:spPr>
      </p:pic>
      <p:sp>
        <p:nvSpPr>
          <p:cNvPr id="121" name="Google Shape;121;p16"/>
          <p:cNvSpPr txBox="1"/>
          <p:nvPr/>
        </p:nvSpPr>
        <p:spPr>
          <a:xfrm>
            <a:off x="120525" y="1471200"/>
            <a:ext cx="4100100" cy="3119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Font typeface="Roboto"/>
              <a:buChar char="➢"/>
            </a:pPr>
            <a:r>
              <a:rPr lang="en" sz="1800">
                <a:solidFill>
                  <a:schemeClr val="lt2"/>
                </a:solidFill>
                <a:latin typeface="Roboto"/>
                <a:ea typeface="Roboto"/>
                <a:cs typeface="Roboto"/>
                <a:sym typeface="Roboto"/>
              </a:rPr>
              <a:t>Global 3D printing market valued at </a:t>
            </a:r>
            <a:r>
              <a:rPr b="1" lang="en" sz="1800">
                <a:solidFill>
                  <a:schemeClr val="lt2"/>
                </a:solidFill>
                <a:latin typeface="Roboto"/>
                <a:ea typeface="Roboto"/>
                <a:cs typeface="Roboto"/>
                <a:sym typeface="Roboto"/>
              </a:rPr>
              <a:t>9.9 billion USD</a:t>
            </a:r>
            <a:r>
              <a:rPr lang="en" sz="1800">
                <a:solidFill>
                  <a:schemeClr val="lt2"/>
                </a:solidFill>
                <a:latin typeface="Roboto"/>
                <a:ea typeface="Roboto"/>
                <a:cs typeface="Roboto"/>
                <a:sym typeface="Roboto"/>
              </a:rPr>
              <a:t> (2018)</a:t>
            </a:r>
            <a:endParaRPr sz="1800">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lang="en">
                <a:solidFill>
                  <a:schemeClr val="lt2"/>
                </a:solidFill>
                <a:latin typeface="Roboto"/>
                <a:ea typeface="Roboto"/>
                <a:cs typeface="Roboto"/>
                <a:sym typeface="Roboto"/>
              </a:rPr>
              <a:t>Value mostly held by industrial       and manufacturing applications</a:t>
            </a:r>
            <a:endParaRPr>
              <a:solidFill>
                <a:schemeClr val="lt2"/>
              </a:solidFill>
              <a:latin typeface="Roboto"/>
              <a:ea typeface="Roboto"/>
              <a:cs typeface="Roboto"/>
              <a:sym typeface="Roboto"/>
            </a:endParaRPr>
          </a:p>
          <a:p>
            <a:pPr indent="0" lvl="0" marL="914400" rtl="0" algn="l">
              <a:lnSpc>
                <a:spcPct val="115000"/>
              </a:lnSpc>
              <a:spcBef>
                <a:spcPts val="1000"/>
              </a:spcBef>
              <a:spcAft>
                <a:spcPts val="0"/>
              </a:spcAft>
              <a:buNone/>
            </a:pPr>
            <a:r>
              <a:t/>
            </a:r>
            <a:endParaRPr>
              <a:solidFill>
                <a:schemeClr val="lt2"/>
              </a:solidFill>
              <a:latin typeface="Roboto"/>
              <a:ea typeface="Roboto"/>
              <a:cs typeface="Roboto"/>
              <a:sym typeface="Roboto"/>
            </a:endParaRPr>
          </a:p>
          <a:p>
            <a:pPr indent="-342900" lvl="0" marL="457200" rtl="0" algn="l">
              <a:lnSpc>
                <a:spcPct val="115000"/>
              </a:lnSpc>
              <a:spcBef>
                <a:spcPts val="1000"/>
              </a:spcBef>
              <a:spcAft>
                <a:spcPts val="0"/>
              </a:spcAft>
              <a:buClr>
                <a:schemeClr val="lt2"/>
              </a:buClr>
              <a:buSzPts val="1800"/>
              <a:buFont typeface="Roboto"/>
              <a:buChar char="➢"/>
            </a:pPr>
            <a:r>
              <a:rPr lang="en" sz="1800">
                <a:solidFill>
                  <a:schemeClr val="lt2"/>
                </a:solidFill>
                <a:latin typeface="Roboto"/>
                <a:ea typeface="Roboto"/>
                <a:cs typeface="Roboto"/>
                <a:sym typeface="Roboto"/>
              </a:rPr>
              <a:t>People open to buying a desktop 3D printer: </a:t>
            </a:r>
            <a:r>
              <a:rPr b="1" lang="en" sz="1800">
                <a:solidFill>
                  <a:schemeClr val="lt2"/>
                </a:solidFill>
                <a:latin typeface="Roboto"/>
                <a:ea typeface="Roboto"/>
                <a:cs typeface="Roboto"/>
                <a:sym typeface="Roboto"/>
              </a:rPr>
              <a:t>6%</a:t>
            </a:r>
            <a:r>
              <a:rPr lang="en" sz="1800">
                <a:solidFill>
                  <a:schemeClr val="lt2"/>
                </a:solidFill>
                <a:latin typeface="Roboto"/>
                <a:ea typeface="Roboto"/>
                <a:cs typeface="Roboto"/>
                <a:sym typeface="Roboto"/>
              </a:rPr>
              <a:t> of general 3D printing market</a:t>
            </a:r>
            <a:endParaRPr sz="1800">
              <a:solidFill>
                <a:schemeClr val="lt2"/>
              </a:solidFill>
              <a:latin typeface="Roboto"/>
              <a:ea typeface="Roboto"/>
              <a:cs typeface="Roboto"/>
              <a:sym typeface="Roboto"/>
            </a:endParaRPr>
          </a:p>
          <a:p>
            <a:pPr indent="-317500" lvl="1" marL="914400" rtl="0" algn="l">
              <a:lnSpc>
                <a:spcPct val="115000"/>
              </a:lnSpc>
              <a:spcBef>
                <a:spcPts val="0"/>
              </a:spcBef>
              <a:spcAft>
                <a:spcPts val="0"/>
              </a:spcAft>
              <a:buClr>
                <a:schemeClr val="lt2"/>
              </a:buClr>
              <a:buSzPts val="1400"/>
              <a:buFont typeface="Roboto"/>
              <a:buChar char="○"/>
            </a:pPr>
            <a:r>
              <a:rPr b="1" lang="en">
                <a:solidFill>
                  <a:schemeClr val="lt2"/>
                </a:solidFill>
                <a:latin typeface="Roboto"/>
                <a:ea typeface="Roboto"/>
                <a:cs typeface="Roboto"/>
                <a:sym typeface="Roboto"/>
              </a:rPr>
              <a:t>600K </a:t>
            </a:r>
            <a:r>
              <a:rPr lang="en">
                <a:solidFill>
                  <a:schemeClr val="lt2"/>
                </a:solidFill>
                <a:latin typeface="Roboto"/>
                <a:ea typeface="Roboto"/>
                <a:cs typeface="Roboto"/>
                <a:sym typeface="Roboto"/>
              </a:rPr>
              <a:t>consumer printers </a:t>
            </a:r>
            <a:r>
              <a:rPr b="1" lang="en">
                <a:solidFill>
                  <a:schemeClr val="lt2"/>
                </a:solidFill>
                <a:latin typeface="Roboto"/>
                <a:ea typeface="Roboto"/>
                <a:cs typeface="Roboto"/>
                <a:sym typeface="Roboto"/>
              </a:rPr>
              <a:t>sold </a:t>
            </a:r>
            <a:r>
              <a:rPr lang="en">
                <a:solidFill>
                  <a:schemeClr val="lt2"/>
                </a:solidFill>
                <a:latin typeface="Roboto"/>
                <a:ea typeface="Roboto"/>
                <a:cs typeface="Roboto"/>
                <a:sym typeface="Roboto"/>
              </a:rPr>
              <a:t>in US (2018)</a:t>
            </a:r>
            <a:endParaRPr>
              <a:solidFill>
                <a:schemeClr val="lt2"/>
              </a:solidFill>
              <a:latin typeface="Roboto"/>
              <a:ea typeface="Roboto"/>
              <a:cs typeface="Roboto"/>
              <a:sym typeface="Roboto"/>
            </a:endParaRPr>
          </a:p>
          <a:p>
            <a:pPr indent="0" lvl="0" marL="0" rtl="0" algn="l">
              <a:spcBef>
                <a:spcPts val="1600"/>
              </a:spcBef>
              <a:spcAft>
                <a:spcPts val="0"/>
              </a:spcAft>
              <a:buNone/>
            </a:pPr>
            <a:r>
              <a:t/>
            </a:r>
            <a:endParaRPr>
              <a:latin typeface="Roboto"/>
              <a:ea typeface="Roboto"/>
              <a:cs typeface="Roboto"/>
              <a:sym typeface="Roboto"/>
            </a:endParaRPr>
          </a:p>
        </p:txBody>
      </p:sp>
      <p:pic>
        <p:nvPicPr>
          <p:cNvPr id="122" name="Google Shape;122;p16"/>
          <p:cNvPicPr preferRelativeResize="0"/>
          <p:nvPr/>
        </p:nvPicPr>
        <p:blipFill>
          <a:blip r:embed="rId4">
            <a:alphaModFix/>
          </a:blip>
          <a:stretch>
            <a:fillRect/>
          </a:stretch>
        </p:blipFill>
        <p:spPr>
          <a:xfrm>
            <a:off x="8066800" y="1385325"/>
            <a:ext cx="836275" cy="836275"/>
          </a:xfrm>
          <a:prstGeom prst="rect">
            <a:avLst/>
          </a:prstGeom>
          <a:noFill/>
          <a:ln>
            <a:noFill/>
          </a:ln>
        </p:spPr>
      </p:pic>
      <p:pic>
        <p:nvPicPr>
          <p:cNvPr id="123" name="Google Shape;123;p16"/>
          <p:cNvPicPr preferRelativeResize="0"/>
          <p:nvPr/>
        </p:nvPicPr>
        <p:blipFill>
          <a:blip r:embed="rId5">
            <a:alphaModFix/>
          </a:blip>
          <a:stretch>
            <a:fillRect/>
          </a:stretch>
        </p:blipFill>
        <p:spPr>
          <a:xfrm>
            <a:off x="6956675" y="2272000"/>
            <a:ext cx="701150" cy="701150"/>
          </a:xfrm>
          <a:prstGeom prst="rect">
            <a:avLst/>
          </a:prstGeom>
          <a:noFill/>
          <a:ln>
            <a:noFill/>
          </a:ln>
        </p:spPr>
      </p:pic>
      <p:pic>
        <p:nvPicPr>
          <p:cNvPr id="124" name="Google Shape;124;p16"/>
          <p:cNvPicPr preferRelativeResize="0"/>
          <p:nvPr/>
        </p:nvPicPr>
        <p:blipFill>
          <a:blip r:embed="rId6">
            <a:alphaModFix/>
          </a:blip>
          <a:stretch>
            <a:fillRect/>
          </a:stretch>
        </p:blipFill>
        <p:spPr>
          <a:xfrm>
            <a:off x="6882650" y="3959375"/>
            <a:ext cx="962100" cy="962100"/>
          </a:xfrm>
          <a:prstGeom prst="rect">
            <a:avLst/>
          </a:prstGeom>
          <a:noFill/>
          <a:ln>
            <a:noFill/>
          </a:ln>
        </p:spPr>
      </p:pic>
      <p:pic>
        <p:nvPicPr>
          <p:cNvPr id="125" name="Google Shape;125;p16"/>
          <p:cNvPicPr preferRelativeResize="0"/>
          <p:nvPr/>
        </p:nvPicPr>
        <p:blipFill rotWithShape="1">
          <a:blip r:embed="rId7">
            <a:alphaModFix/>
          </a:blip>
          <a:srcRect b="0" l="8460" r="-8459" t="0"/>
          <a:stretch/>
        </p:blipFill>
        <p:spPr>
          <a:xfrm>
            <a:off x="3965125" y="4000400"/>
            <a:ext cx="962100" cy="962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Statement</a:t>
            </a:r>
            <a:endParaRPr/>
          </a:p>
        </p:txBody>
      </p:sp>
      <p:pic>
        <p:nvPicPr>
          <p:cNvPr id="131" name="Google Shape;131;p17"/>
          <p:cNvPicPr preferRelativeResize="0"/>
          <p:nvPr/>
        </p:nvPicPr>
        <p:blipFill>
          <a:blip r:embed="rId3">
            <a:alphaModFix/>
          </a:blip>
          <a:stretch>
            <a:fillRect/>
          </a:stretch>
        </p:blipFill>
        <p:spPr>
          <a:xfrm>
            <a:off x="0" y="4816399"/>
            <a:ext cx="2326825" cy="327100"/>
          </a:xfrm>
          <a:prstGeom prst="rect">
            <a:avLst/>
          </a:prstGeom>
          <a:noFill/>
          <a:ln>
            <a:noFill/>
          </a:ln>
        </p:spPr>
      </p:pic>
      <p:pic>
        <p:nvPicPr>
          <p:cNvPr id="132" name="Google Shape;132;p17"/>
          <p:cNvPicPr preferRelativeResize="0"/>
          <p:nvPr/>
        </p:nvPicPr>
        <p:blipFill>
          <a:blip r:embed="rId4">
            <a:alphaModFix/>
          </a:blip>
          <a:stretch>
            <a:fillRect/>
          </a:stretch>
        </p:blipFill>
        <p:spPr>
          <a:xfrm>
            <a:off x="8465267" y="4499800"/>
            <a:ext cx="678725" cy="643701"/>
          </a:xfrm>
          <a:prstGeom prst="rect">
            <a:avLst/>
          </a:prstGeom>
          <a:noFill/>
          <a:ln>
            <a:noFill/>
          </a:ln>
        </p:spPr>
      </p:pic>
      <p:sp>
        <p:nvSpPr>
          <p:cNvPr id="133" name="Google Shape;133;p17"/>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4" name="Google Shape;134;p17"/>
          <p:cNvPicPr preferRelativeResize="0"/>
          <p:nvPr/>
        </p:nvPicPr>
        <p:blipFill>
          <a:blip r:embed="rId5">
            <a:alphaModFix/>
          </a:blip>
          <a:stretch>
            <a:fillRect/>
          </a:stretch>
        </p:blipFill>
        <p:spPr>
          <a:xfrm>
            <a:off x="183050" y="2069547"/>
            <a:ext cx="643700" cy="643700"/>
          </a:xfrm>
          <a:prstGeom prst="rect">
            <a:avLst/>
          </a:prstGeom>
          <a:noFill/>
          <a:ln>
            <a:noFill/>
          </a:ln>
        </p:spPr>
      </p:pic>
      <p:sp>
        <p:nvSpPr>
          <p:cNvPr id="135" name="Google Shape;135;p17"/>
          <p:cNvSpPr txBox="1"/>
          <p:nvPr/>
        </p:nvSpPr>
        <p:spPr>
          <a:xfrm>
            <a:off x="479300" y="1421875"/>
            <a:ext cx="4440600" cy="32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lt2"/>
                </a:solidFill>
                <a:latin typeface="Roboto"/>
                <a:ea typeface="Roboto"/>
                <a:cs typeface="Roboto"/>
                <a:sym typeface="Roboto"/>
              </a:rPr>
              <a:t>Main components</a:t>
            </a:r>
            <a:r>
              <a:rPr lang="en" sz="1800">
                <a:solidFill>
                  <a:schemeClr val="lt2"/>
                </a:solidFill>
                <a:latin typeface="Roboto"/>
                <a:ea typeface="Roboto"/>
                <a:cs typeface="Roboto"/>
                <a:sym typeface="Roboto"/>
              </a:rPr>
              <a:t> to the ME 3D printer:</a:t>
            </a:r>
            <a:endParaRPr>
              <a:latin typeface="Roboto"/>
              <a:ea typeface="Roboto"/>
              <a:cs typeface="Roboto"/>
              <a:sym typeface="Roboto"/>
            </a:endParaRPr>
          </a:p>
        </p:txBody>
      </p:sp>
      <p:sp>
        <p:nvSpPr>
          <p:cNvPr id="136" name="Google Shape;136;p17"/>
          <p:cNvSpPr txBox="1"/>
          <p:nvPr/>
        </p:nvSpPr>
        <p:spPr>
          <a:xfrm>
            <a:off x="917675" y="1988275"/>
            <a:ext cx="2857500" cy="9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Companion app for accessibility and usability</a:t>
            </a:r>
            <a:endParaRPr>
              <a:latin typeface="Roboto"/>
              <a:ea typeface="Roboto"/>
              <a:cs typeface="Roboto"/>
              <a:sym typeface="Roboto"/>
            </a:endParaRPr>
          </a:p>
        </p:txBody>
      </p:sp>
      <p:sp>
        <p:nvSpPr>
          <p:cNvPr id="137" name="Google Shape;137;p17"/>
          <p:cNvSpPr txBox="1"/>
          <p:nvPr/>
        </p:nvSpPr>
        <p:spPr>
          <a:xfrm>
            <a:off x="5580125" y="1988263"/>
            <a:ext cx="3472500" cy="9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Pre-installed and expanding CAD catalog </a:t>
            </a:r>
            <a:endParaRPr sz="180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
        <p:nvSpPr>
          <p:cNvPr id="138" name="Google Shape;138;p17"/>
          <p:cNvSpPr txBox="1"/>
          <p:nvPr/>
        </p:nvSpPr>
        <p:spPr>
          <a:xfrm>
            <a:off x="917675" y="3142075"/>
            <a:ext cx="3562500" cy="9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App scanning feature for printing of live scans</a:t>
            </a:r>
            <a:endParaRPr sz="180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
        <p:nvSpPr>
          <p:cNvPr id="139" name="Google Shape;139;p17"/>
          <p:cNvSpPr txBox="1"/>
          <p:nvPr/>
        </p:nvSpPr>
        <p:spPr>
          <a:xfrm>
            <a:off x="5580125" y="2902675"/>
            <a:ext cx="3472500" cy="91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On-demand consulting team ready to tailor existing CAD model</a:t>
            </a:r>
            <a:endParaRPr sz="1800">
              <a:solidFill>
                <a:schemeClr val="lt2"/>
              </a:solidFill>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
        <p:nvSpPr>
          <p:cNvPr id="140" name="Google Shape;140;p17"/>
          <p:cNvSpPr txBox="1"/>
          <p:nvPr/>
        </p:nvSpPr>
        <p:spPr>
          <a:xfrm>
            <a:off x="2560675" y="4160100"/>
            <a:ext cx="4848300" cy="61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latin typeface="Roboto"/>
                <a:ea typeface="Roboto"/>
                <a:cs typeface="Roboto"/>
                <a:sym typeface="Roboto"/>
              </a:rPr>
              <a:t>Optional Filament Refill Subscription Service</a:t>
            </a:r>
            <a:endParaRPr sz="1800">
              <a:solidFill>
                <a:schemeClr val="lt2"/>
              </a:solidFill>
              <a:latin typeface="Roboto"/>
              <a:ea typeface="Roboto"/>
              <a:cs typeface="Roboto"/>
              <a:sym typeface="Roboto"/>
            </a:endParaRPr>
          </a:p>
          <a:p>
            <a:pPr indent="0" lvl="0" marL="0" rtl="0" algn="l">
              <a:lnSpc>
                <a:spcPct val="115000"/>
              </a:lnSpc>
              <a:spcBef>
                <a:spcPts val="1600"/>
              </a:spcBef>
              <a:spcAft>
                <a:spcPts val="0"/>
              </a:spcAft>
              <a:buNone/>
            </a:pPr>
            <a:r>
              <a:t/>
            </a:r>
            <a:endParaRPr>
              <a:latin typeface="Roboto"/>
              <a:ea typeface="Roboto"/>
              <a:cs typeface="Roboto"/>
              <a:sym typeface="Roboto"/>
            </a:endParaRPr>
          </a:p>
        </p:txBody>
      </p:sp>
      <p:pic>
        <p:nvPicPr>
          <p:cNvPr id="141" name="Google Shape;141;p17"/>
          <p:cNvPicPr preferRelativeResize="0"/>
          <p:nvPr/>
        </p:nvPicPr>
        <p:blipFill>
          <a:blip r:embed="rId6">
            <a:alphaModFix/>
          </a:blip>
          <a:stretch>
            <a:fillRect/>
          </a:stretch>
        </p:blipFill>
        <p:spPr>
          <a:xfrm>
            <a:off x="183038" y="3142075"/>
            <a:ext cx="678725" cy="678725"/>
          </a:xfrm>
          <a:prstGeom prst="rect">
            <a:avLst/>
          </a:prstGeom>
          <a:noFill/>
          <a:ln>
            <a:noFill/>
          </a:ln>
        </p:spPr>
      </p:pic>
      <p:pic>
        <p:nvPicPr>
          <p:cNvPr id="142" name="Google Shape;142;p17"/>
          <p:cNvPicPr preferRelativeResize="0"/>
          <p:nvPr/>
        </p:nvPicPr>
        <p:blipFill>
          <a:blip r:embed="rId7">
            <a:alphaModFix/>
          </a:blip>
          <a:stretch>
            <a:fillRect/>
          </a:stretch>
        </p:blipFill>
        <p:spPr>
          <a:xfrm>
            <a:off x="4736450" y="2035500"/>
            <a:ext cx="711775" cy="711775"/>
          </a:xfrm>
          <a:prstGeom prst="rect">
            <a:avLst/>
          </a:prstGeom>
          <a:noFill/>
          <a:ln>
            <a:noFill/>
          </a:ln>
        </p:spPr>
      </p:pic>
      <p:pic>
        <p:nvPicPr>
          <p:cNvPr id="143" name="Google Shape;143;p17"/>
          <p:cNvPicPr preferRelativeResize="0"/>
          <p:nvPr/>
        </p:nvPicPr>
        <p:blipFill>
          <a:blip r:embed="rId8">
            <a:alphaModFix/>
          </a:blip>
          <a:stretch>
            <a:fillRect/>
          </a:stretch>
        </p:blipFill>
        <p:spPr>
          <a:xfrm>
            <a:off x="4708488" y="3069838"/>
            <a:ext cx="767700" cy="767700"/>
          </a:xfrm>
          <a:prstGeom prst="rect">
            <a:avLst/>
          </a:prstGeom>
          <a:noFill/>
          <a:ln>
            <a:noFill/>
          </a:ln>
        </p:spPr>
      </p:pic>
      <p:pic>
        <p:nvPicPr>
          <p:cNvPr id="144" name="Google Shape;144;p17"/>
          <p:cNvPicPr preferRelativeResize="0"/>
          <p:nvPr/>
        </p:nvPicPr>
        <p:blipFill>
          <a:blip r:embed="rId9">
            <a:alphaModFix/>
          </a:blip>
          <a:stretch>
            <a:fillRect/>
          </a:stretch>
        </p:blipFill>
        <p:spPr>
          <a:xfrm>
            <a:off x="1916975" y="3995075"/>
            <a:ext cx="643700" cy="64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18"/>
          <p:cNvPicPr preferRelativeResize="0"/>
          <p:nvPr/>
        </p:nvPicPr>
        <p:blipFill>
          <a:blip r:embed="rId3">
            <a:alphaModFix/>
          </a:blip>
          <a:stretch>
            <a:fillRect/>
          </a:stretch>
        </p:blipFill>
        <p:spPr>
          <a:xfrm>
            <a:off x="7451738" y="1161988"/>
            <a:ext cx="767700" cy="767700"/>
          </a:xfrm>
          <a:prstGeom prst="rect">
            <a:avLst/>
          </a:prstGeom>
          <a:noFill/>
          <a:ln>
            <a:noFill/>
          </a:ln>
        </p:spPr>
      </p:pic>
      <p:pic>
        <p:nvPicPr>
          <p:cNvPr id="150" name="Google Shape;150;p18"/>
          <p:cNvPicPr preferRelativeResize="0"/>
          <p:nvPr/>
        </p:nvPicPr>
        <p:blipFill>
          <a:blip r:embed="rId4">
            <a:alphaModFix/>
          </a:blip>
          <a:stretch>
            <a:fillRect/>
          </a:stretch>
        </p:blipFill>
        <p:spPr>
          <a:xfrm>
            <a:off x="8187775" y="2150500"/>
            <a:ext cx="899927" cy="940775"/>
          </a:xfrm>
          <a:prstGeom prst="rect">
            <a:avLst/>
          </a:prstGeom>
          <a:noFill/>
          <a:ln>
            <a:noFill/>
          </a:ln>
        </p:spPr>
      </p:pic>
      <p:sp>
        <p:nvSpPr>
          <p:cNvPr id="151" name="Google Shape;151;p18"/>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Secret Sauce</a:t>
            </a:r>
            <a:endParaRPr/>
          </a:p>
        </p:txBody>
      </p:sp>
      <p:sp>
        <p:nvSpPr>
          <p:cNvPr id="152" name="Google Shape;152;p18"/>
          <p:cNvSpPr txBox="1"/>
          <p:nvPr>
            <p:ph idx="1" type="body"/>
          </p:nvPr>
        </p:nvSpPr>
        <p:spPr>
          <a:xfrm>
            <a:off x="320625" y="1327025"/>
            <a:ext cx="6895200" cy="3246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Large </a:t>
            </a:r>
            <a:r>
              <a:rPr b="1" lang="en"/>
              <a:t>education gap</a:t>
            </a:r>
            <a:r>
              <a:rPr lang="en"/>
              <a:t> in 3D printing technology works to our advantage</a:t>
            </a:r>
            <a:endParaRPr/>
          </a:p>
          <a:p>
            <a:pPr indent="-342900" lvl="0" marL="457200" rtl="0" algn="l">
              <a:lnSpc>
                <a:spcPct val="150000"/>
              </a:lnSpc>
              <a:spcBef>
                <a:spcPts val="1000"/>
              </a:spcBef>
              <a:spcAft>
                <a:spcPts val="0"/>
              </a:spcAft>
              <a:buSzPts val="1800"/>
              <a:buChar char="●"/>
            </a:pPr>
            <a:r>
              <a:rPr lang="en"/>
              <a:t>Few printers on the market that support </a:t>
            </a:r>
            <a:r>
              <a:rPr b="1" lang="en"/>
              <a:t>printer and smartphone pairing</a:t>
            </a:r>
            <a:r>
              <a:rPr lang="en"/>
              <a:t> to choose an item and have it printed all from the app</a:t>
            </a:r>
            <a:endParaRPr/>
          </a:p>
          <a:p>
            <a:pPr indent="-342900" lvl="0" marL="457200" rtl="0" algn="l">
              <a:lnSpc>
                <a:spcPct val="150000"/>
              </a:lnSpc>
              <a:spcBef>
                <a:spcPts val="1000"/>
              </a:spcBef>
              <a:spcAft>
                <a:spcPts val="1000"/>
              </a:spcAft>
              <a:buSzPts val="1800"/>
              <a:buChar char="●"/>
            </a:pPr>
            <a:r>
              <a:rPr lang="en"/>
              <a:t>Offers a streamlined service for </a:t>
            </a:r>
            <a:r>
              <a:rPr b="1" lang="en"/>
              <a:t>both</a:t>
            </a:r>
            <a:r>
              <a:rPr lang="en"/>
              <a:t> experienced users as well as those new to the technology</a:t>
            </a:r>
            <a:endParaRPr/>
          </a:p>
        </p:txBody>
      </p:sp>
      <p:pic>
        <p:nvPicPr>
          <p:cNvPr id="153" name="Google Shape;153;p18"/>
          <p:cNvPicPr preferRelativeResize="0"/>
          <p:nvPr/>
        </p:nvPicPr>
        <p:blipFill>
          <a:blip r:embed="rId5">
            <a:alphaModFix/>
          </a:blip>
          <a:stretch>
            <a:fillRect/>
          </a:stretch>
        </p:blipFill>
        <p:spPr>
          <a:xfrm>
            <a:off x="0" y="4816399"/>
            <a:ext cx="2326825" cy="327100"/>
          </a:xfrm>
          <a:prstGeom prst="rect">
            <a:avLst/>
          </a:prstGeom>
          <a:noFill/>
          <a:ln>
            <a:noFill/>
          </a:ln>
        </p:spPr>
      </p:pic>
      <p:pic>
        <p:nvPicPr>
          <p:cNvPr id="154" name="Google Shape;154;p18"/>
          <p:cNvPicPr preferRelativeResize="0"/>
          <p:nvPr/>
        </p:nvPicPr>
        <p:blipFill>
          <a:blip r:embed="rId6">
            <a:alphaModFix/>
          </a:blip>
          <a:stretch>
            <a:fillRect/>
          </a:stretch>
        </p:blipFill>
        <p:spPr>
          <a:xfrm>
            <a:off x="8465267" y="4499800"/>
            <a:ext cx="678725" cy="643701"/>
          </a:xfrm>
          <a:prstGeom prst="rect">
            <a:avLst/>
          </a:prstGeom>
          <a:noFill/>
          <a:ln>
            <a:noFill/>
          </a:ln>
        </p:spPr>
      </p:pic>
      <p:sp>
        <p:nvSpPr>
          <p:cNvPr id="155" name="Google Shape;155;p18"/>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6" name="Google Shape;156;p18"/>
          <p:cNvPicPr preferRelativeResize="0"/>
          <p:nvPr/>
        </p:nvPicPr>
        <p:blipFill>
          <a:blip r:embed="rId7">
            <a:alphaModFix/>
          </a:blip>
          <a:stretch>
            <a:fillRect/>
          </a:stretch>
        </p:blipFill>
        <p:spPr>
          <a:xfrm>
            <a:off x="7365188" y="1075438"/>
            <a:ext cx="940775" cy="940775"/>
          </a:xfrm>
          <a:prstGeom prst="rect">
            <a:avLst/>
          </a:prstGeom>
          <a:noFill/>
          <a:ln>
            <a:noFill/>
          </a:ln>
        </p:spPr>
      </p:pic>
      <p:pic>
        <p:nvPicPr>
          <p:cNvPr id="157" name="Google Shape;157;p18"/>
          <p:cNvPicPr preferRelativeResize="0"/>
          <p:nvPr/>
        </p:nvPicPr>
        <p:blipFill>
          <a:blip r:embed="rId8">
            <a:alphaModFix/>
          </a:blip>
          <a:stretch>
            <a:fillRect/>
          </a:stretch>
        </p:blipFill>
        <p:spPr>
          <a:xfrm>
            <a:off x="7639452" y="2338302"/>
            <a:ext cx="446621" cy="466884"/>
          </a:xfrm>
          <a:prstGeom prst="rect">
            <a:avLst/>
          </a:prstGeom>
          <a:noFill/>
          <a:ln>
            <a:noFill/>
          </a:ln>
        </p:spPr>
      </p:pic>
      <p:sp>
        <p:nvSpPr>
          <p:cNvPr id="158" name="Google Shape;158;p18"/>
          <p:cNvSpPr txBox="1"/>
          <p:nvPr/>
        </p:nvSpPr>
        <p:spPr>
          <a:xfrm>
            <a:off x="8509688" y="2831975"/>
            <a:ext cx="486300" cy="176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Roboto"/>
                <a:ea typeface="Roboto"/>
                <a:cs typeface="Roboto"/>
                <a:sym typeface="Roboto"/>
              </a:rPr>
              <a:t>ME 3D</a:t>
            </a:r>
            <a:endParaRPr b="1" sz="700">
              <a:latin typeface="Roboto"/>
              <a:ea typeface="Roboto"/>
              <a:cs typeface="Roboto"/>
              <a:sym typeface="Roboto"/>
            </a:endParaRPr>
          </a:p>
        </p:txBody>
      </p:sp>
      <p:pic>
        <p:nvPicPr>
          <p:cNvPr id="159" name="Google Shape;159;p18"/>
          <p:cNvPicPr preferRelativeResize="0"/>
          <p:nvPr/>
        </p:nvPicPr>
        <p:blipFill>
          <a:blip r:embed="rId9">
            <a:alphaModFix/>
          </a:blip>
          <a:stretch>
            <a:fillRect/>
          </a:stretch>
        </p:blipFill>
        <p:spPr>
          <a:xfrm>
            <a:off x="6914375" y="2288775"/>
            <a:ext cx="767675" cy="802506"/>
          </a:xfrm>
          <a:prstGeom prst="rect">
            <a:avLst/>
          </a:prstGeom>
          <a:noFill/>
          <a:ln>
            <a:noFill/>
          </a:ln>
        </p:spPr>
      </p:pic>
      <p:pic>
        <p:nvPicPr>
          <p:cNvPr id="160" name="Google Shape;160;p18"/>
          <p:cNvPicPr preferRelativeResize="0"/>
          <p:nvPr/>
        </p:nvPicPr>
        <p:blipFill>
          <a:blip r:embed="rId10">
            <a:alphaModFix/>
          </a:blip>
          <a:stretch>
            <a:fillRect/>
          </a:stretch>
        </p:blipFill>
        <p:spPr>
          <a:xfrm>
            <a:off x="5743000" y="4290238"/>
            <a:ext cx="446600" cy="446600"/>
          </a:xfrm>
          <a:prstGeom prst="rect">
            <a:avLst/>
          </a:prstGeom>
          <a:noFill/>
          <a:ln>
            <a:noFill/>
          </a:ln>
        </p:spPr>
      </p:pic>
      <p:pic>
        <p:nvPicPr>
          <p:cNvPr id="161" name="Google Shape;161;p18"/>
          <p:cNvPicPr preferRelativeResize="0"/>
          <p:nvPr/>
        </p:nvPicPr>
        <p:blipFill>
          <a:blip r:embed="rId11">
            <a:alphaModFix/>
          </a:blip>
          <a:stretch>
            <a:fillRect/>
          </a:stretch>
        </p:blipFill>
        <p:spPr>
          <a:xfrm>
            <a:off x="6413300" y="4063600"/>
            <a:ext cx="899925" cy="899925"/>
          </a:xfrm>
          <a:prstGeom prst="rect">
            <a:avLst/>
          </a:prstGeom>
          <a:noFill/>
          <a:ln>
            <a:noFill/>
          </a:ln>
        </p:spPr>
      </p:pic>
      <p:pic>
        <p:nvPicPr>
          <p:cNvPr id="162" name="Google Shape;162;p18"/>
          <p:cNvPicPr preferRelativeResize="0"/>
          <p:nvPr/>
        </p:nvPicPr>
        <p:blipFill>
          <a:blip r:embed="rId12">
            <a:alphaModFix/>
          </a:blip>
          <a:stretch>
            <a:fillRect/>
          </a:stretch>
        </p:blipFill>
        <p:spPr>
          <a:xfrm>
            <a:off x="4779238" y="4084313"/>
            <a:ext cx="858475" cy="858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Competition</a:t>
            </a:r>
            <a:endParaRPr/>
          </a:p>
        </p:txBody>
      </p:sp>
      <p:graphicFrame>
        <p:nvGraphicFramePr>
          <p:cNvPr id="168" name="Google Shape;168;p19"/>
          <p:cNvGraphicFramePr/>
          <p:nvPr/>
        </p:nvGraphicFramePr>
        <p:xfrm>
          <a:off x="919450" y="1779100"/>
          <a:ext cx="3000000" cy="3000000"/>
        </p:xfrm>
        <a:graphic>
          <a:graphicData uri="http://schemas.openxmlformats.org/drawingml/2006/table">
            <a:tbl>
              <a:tblPr>
                <a:noFill/>
                <a:tableStyleId>{4713E25A-3CC9-47A8-9D5E-E5E3CE3E170E}</a:tableStyleId>
              </a:tblPr>
              <a:tblGrid>
                <a:gridCol w="1476650"/>
                <a:gridCol w="1476650"/>
                <a:gridCol w="1476650"/>
                <a:gridCol w="1476650"/>
                <a:gridCol w="1476650"/>
              </a:tblGrid>
              <a:tr h="572025">
                <a:tc>
                  <a:txBody>
                    <a:bodyPr/>
                    <a:lstStyle/>
                    <a:p>
                      <a:pPr indent="0" lvl="0" marL="0" rtl="0" algn="l">
                        <a:spcBef>
                          <a:spcPts val="0"/>
                        </a:spcBef>
                        <a:spcAft>
                          <a:spcPts val="0"/>
                        </a:spcAft>
                        <a:buNone/>
                      </a:pPr>
                      <a:r>
                        <a:rPr lang="en"/>
                        <a:t>Preloaded CAD models</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623075">
                <a:tc>
                  <a:txBody>
                    <a:bodyPr/>
                    <a:lstStyle/>
                    <a:p>
                      <a:pPr indent="0" lvl="0" marL="0" rtl="0" algn="l">
                        <a:spcBef>
                          <a:spcPts val="0"/>
                        </a:spcBef>
                        <a:spcAft>
                          <a:spcPts val="0"/>
                        </a:spcAft>
                        <a:buNone/>
                      </a:pPr>
                      <a:r>
                        <a:rPr lang="en"/>
                        <a:t>WiFi Connected App</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72025">
                <a:tc>
                  <a:txBody>
                    <a:bodyPr/>
                    <a:lstStyle/>
                    <a:p>
                      <a:pPr indent="0" lvl="0" marL="0" rtl="0" algn="l">
                        <a:spcBef>
                          <a:spcPts val="0"/>
                        </a:spcBef>
                        <a:spcAft>
                          <a:spcPts val="0"/>
                        </a:spcAft>
                        <a:buNone/>
                      </a:pPr>
                      <a:r>
                        <a:rPr lang="en"/>
                        <a:t>Image Scan and Print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72025">
                <a:tc>
                  <a:txBody>
                    <a:bodyPr/>
                    <a:lstStyle/>
                    <a:p>
                      <a:pPr indent="0" lvl="0" marL="0" rtl="0" algn="l">
                        <a:spcBef>
                          <a:spcPts val="0"/>
                        </a:spcBef>
                        <a:spcAft>
                          <a:spcPts val="0"/>
                        </a:spcAft>
                        <a:buNone/>
                      </a:pPr>
                      <a:r>
                        <a:rPr lang="en"/>
                        <a:t>Resin Subscription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53925">
                <a:tc>
                  <a:txBody>
                    <a:bodyPr/>
                    <a:lstStyle/>
                    <a:p>
                      <a:pPr indent="0" lvl="0" marL="0" rtl="0" algn="l">
                        <a:spcBef>
                          <a:spcPts val="0"/>
                        </a:spcBef>
                        <a:spcAft>
                          <a:spcPts val="0"/>
                        </a:spcAft>
                        <a:buNone/>
                      </a:pPr>
                      <a:r>
                        <a:rPr lang="en" sz="1300"/>
                        <a:t>CAD Model Consultation</a:t>
                      </a:r>
                      <a:endParaRPr sz="13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69" name="Google Shape;169;p19"/>
          <p:cNvPicPr preferRelativeResize="0"/>
          <p:nvPr/>
        </p:nvPicPr>
        <p:blipFill>
          <a:blip r:embed="rId3">
            <a:alphaModFix/>
          </a:blip>
          <a:stretch>
            <a:fillRect/>
          </a:stretch>
        </p:blipFill>
        <p:spPr>
          <a:xfrm>
            <a:off x="2746350" y="1065370"/>
            <a:ext cx="678725" cy="643681"/>
          </a:xfrm>
          <a:prstGeom prst="rect">
            <a:avLst/>
          </a:prstGeom>
          <a:noFill/>
          <a:ln>
            <a:noFill/>
          </a:ln>
        </p:spPr>
      </p:pic>
      <p:pic>
        <p:nvPicPr>
          <p:cNvPr id="170" name="Google Shape;170;p19"/>
          <p:cNvPicPr preferRelativeResize="0"/>
          <p:nvPr/>
        </p:nvPicPr>
        <p:blipFill>
          <a:blip r:embed="rId4">
            <a:alphaModFix/>
          </a:blip>
          <a:stretch>
            <a:fillRect/>
          </a:stretch>
        </p:blipFill>
        <p:spPr>
          <a:xfrm>
            <a:off x="4287850" y="1033225"/>
            <a:ext cx="707975" cy="707975"/>
          </a:xfrm>
          <a:prstGeom prst="rect">
            <a:avLst/>
          </a:prstGeom>
          <a:noFill/>
          <a:ln>
            <a:noFill/>
          </a:ln>
        </p:spPr>
      </p:pic>
      <p:pic>
        <p:nvPicPr>
          <p:cNvPr id="171" name="Google Shape;171;p19"/>
          <p:cNvPicPr preferRelativeResize="0"/>
          <p:nvPr/>
        </p:nvPicPr>
        <p:blipFill>
          <a:blip r:embed="rId5">
            <a:alphaModFix/>
          </a:blip>
          <a:stretch>
            <a:fillRect/>
          </a:stretch>
        </p:blipFill>
        <p:spPr>
          <a:xfrm>
            <a:off x="5687600" y="995326"/>
            <a:ext cx="858950" cy="858950"/>
          </a:xfrm>
          <a:prstGeom prst="rect">
            <a:avLst/>
          </a:prstGeom>
          <a:noFill/>
          <a:ln>
            <a:noFill/>
          </a:ln>
        </p:spPr>
      </p:pic>
      <p:pic>
        <p:nvPicPr>
          <p:cNvPr id="172" name="Google Shape;172;p19"/>
          <p:cNvPicPr preferRelativeResize="0"/>
          <p:nvPr/>
        </p:nvPicPr>
        <p:blipFill>
          <a:blip r:embed="rId6">
            <a:alphaModFix/>
          </a:blip>
          <a:stretch>
            <a:fillRect/>
          </a:stretch>
        </p:blipFill>
        <p:spPr>
          <a:xfrm>
            <a:off x="2819388" y="1918725"/>
            <a:ext cx="532613" cy="307925"/>
          </a:xfrm>
          <a:prstGeom prst="rect">
            <a:avLst/>
          </a:prstGeom>
          <a:noFill/>
          <a:ln>
            <a:noFill/>
          </a:ln>
        </p:spPr>
      </p:pic>
      <p:pic>
        <p:nvPicPr>
          <p:cNvPr id="173" name="Google Shape;173;p19"/>
          <p:cNvPicPr preferRelativeResize="0"/>
          <p:nvPr/>
        </p:nvPicPr>
        <p:blipFill>
          <a:blip r:embed="rId7">
            <a:alphaModFix/>
          </a:blip>
          <a:stretch>
            <a:fillRect/>
          </a:stretch>
        </p:blipFill>
        <p:spPr>
          <a:xfrm>
            <a:off x="2819400" y="4381685"/>
            <a:ext cx="532600" cy="307915"/>
          </a:xfrm>
          <a:prstGeom prst="rect">
            <a:avLst/>
          </a:prstGeom>
          <a:noFill/>
          <a:ln>
            <a:noFill/>
          </a:ln>
        </p:spPr>
      </p:pic>
      <p:pic>
        <p:nvPicPr>
          <p:cNvPr id="174" name="Google Shape;174;p19"/>
          <p:cNvPicPr preferRelativeResize="0"/>
          <p:nvPr/>
        </p:nvPicPr>
        <p:blipFill>
          <a:blip r:embed="rId7">
            <a:alphaModFix/>
          </a:blip>
          <a:stretch>
            <a:fillRect/>
          </a:stretch>
        </p:blipFill>
        <p:spPr>
          <a:xfrm>
            <a:off x="2819400" y="2534385"/>
            <a:ext cx="532600" cy="307915"/>
          </a:xfrm>
          <a:prstGeom prst="rect">
            <a:avLst/>
          </a:prstGeom>
          <a:noFill/>
          <a:ln>
            <a:noFill/>
          </a:ln>
        </p:spPr>
      </p:pic>
      <p:pic>
        <p:nvPicPr>
          <p:cNvPr id="175" name="Google Shape;175;p19"/>
          <p:cNvPicPr preferRelativeResize="0"/>
          <p:nvPr/>
        </p:nvPicPr>
        <p:blipFill>
          <a:blip r:embed="rId7">
            <a:alphaModFix/>
          </a:blip>
          <a:stretch>
            <a:fillRect/>
          </a:stretch>
        </p:blipFill>
        <p:spPr>
          <a:xfrm>
            <a:off x="5792000" y="2531272"/>
            <a:ext cx="532600" cy="307915"/>
          </a:xfrm>
          <a:prstGeom prst="rect">
            <a:avLst/>
          </a:prstGeom>
          <a:noFill/>
          <a:ln>
            <a:noFill/>
          </a:ln>
        </p:spPr>
      </p:pic>
      <p:pic>
        <p:nvPicPr>
          <p:cNvPr id="176" name="Google Shape;176;p19"/>
          <p:cNvPicPr preferRelativeResize="0"/>
          <p:nvPr/>
        </p:nvPicPr>
        <p:blipFill>
          <a:blip r:embed="rId7">
            <a:alphaModFix/>
          </a:blip>
          <a:stretch>
            <a:fillRect/>
          </a:stretch>
        </p:blipFill>
        <p:spPr>
          <a:xfrm>
            <a:off x="2819388" y="3765860"/>
            <a:ext cx="532600" cy="307915"/>
          </a:xfrm>
          <a:prstGeom prst="rect">
            <a:avLst/>
          </a:prstGeom>
          <a:noFill/>
          <a:ln>
            <a:noFill/>
          </a:ln>
        </p:spPr>
      </p:pic>
      <p:pic>
        <p:nvPicPr>
          <p:cNvPr id="177" name="Google Shape;177;p19"/>
          <p:cNvPicPr preferRelativeResize="0"/>
          <p:nvPr/>
        </p:nvPicPr>
        <p:blipFill>
          <a:blip r:embed="rId7">
            <a:alphaModFix/>
          </a:blip>
          <a:stretch>
            <a:fillRect/>
          </a:stretch>
        </p:blipFill>
        <p:spPr>
          <a:xfrm>
            <a:off x="2819400" y="3150047"/>
            <a:ext cx="532600" cy="307915"/>
          </a:xfrm>
          <a:prstGeom prst="rect">
            <a:avLst/>
          </a:prstGeom>
          <a:noFill/>
          <a:ln>
            <a:noFill/>
          </a:ln>
        </p:spPr>
      </p:pic>
      <p:pic>
        <p:nvPicPr>
          <p:cNvPr id="178" name="Google Shape;178;p19"/>
          <p:cNvPicPr preferRelativeResize="0"/>
          <p:nvPr/>
        </p:nvPicPr>
        <p:blipFill>
          <a:blip r:embed="rId8">
            <a:alphaModFix/>
          </a:blip>
          <a:stretch>
            <a:fillRect/>
          </a:stretch>
        </p:blipFill>
        <p:spPr>
          <a:xfrm>
            <a:off x="4464275" y="2518363"/>
            <a:ext cx="355095" cy="307925"/>
          </a:xfrm>
          <a:prstGeom prst="rect">
            <a:avLst/>
          </a:prstGeom>
          <a:noFill/>
          <a:ln>
            <a:noFill/>
          </a:ln>
        </p:spPr>
      </p:pic>
      <p:pic>
        <p:nvPicPr>
          <p:cNvPr id="179" name="Google Shape;179;p19"/>
          <p:cNvPicPr preferRelativeResize="0"/>
          <p:nvPr/>
        </p:nvPicPr>
        <p:blipFill>
          <a:blip r:embed="rId8">
            <a:alphaModFix/>
          </a:blip>
          <a:stretch>
            <a:fillRect/>
          </a:stretch>
        </p:blipFill>
        <p:spPr>
          <a:xfrm>
            <a:off x="4448425" y="1908038"/>
            <a:ext cx="355095" cy="307925"/>
          </a:xfrm>
          <a:prstGeom prst="rect">
            <a:avLst/>
          </a:prstGeom>
          <a:noFill/>
          <a:ln>
            <a:noFill/>
          </a:ln>
        </p:spPr>
      </p:pic>
      <p:pic>
        <p:nvPicPr>
          <p:cNvPr id="180" name="Google Shape;180;p19"/>
          <p:cNvPicPr preferRelativeResize="0"/>
          <p:nvPr/>
        </p:nvPicPr>
        <p:blipFill>
          <a:blip r:embed="rId8">
            <a:alphaModFix/>
          </a:blip>
          <a:stretch>
            <a:fillRect/>
          </a:stretch>
        </p:blipFill>
        <p:spPr>
          <a:xfrm>
            <a:off x="5899950" y="1898888"/>
            <a:ext cx="355095" cy="307925"/>
          </a:xfrm>
          <a:prstGeom prst="rect">
            <a:avLst/>
          </a:prstGeom>
          <a:noFill/>
          <a:ln>
            <a:noFill/>
          </a:ln>
        </p:spPr>
      </p:pic>
      <p:pic>
        <p:nvPicPr>
          <p:cNvPr id="181" name="Google Shape;181;p19"/>
          <p:cNvPicPr preferRelativeResize="0"/>
          <p:nvPr/>
        </p:nvPicPr>
        <p:blipFill>
          <a:blip r:embed="rId8">
            <a:alphaModFix/>
          </a:blip>
          <a:stretch>
            <a:fillRect/>
          </a:stretch>
        </p:blipFill>
        <p:spPr>
          <a:xfrm>
            <a:off x="4443563" y="3128675"/>
            <a:ext cx="355095" cy="307925"/>
          </a:xfrm>
          <a:prstGeom prst="rect">
            <a:avLst/>
          </a:prstGeom>
          <a:noFill/>
          <a:ln>
            <a:noFill/>
          </a:ln>
        </p:spPr>
      </p:pic>
      <p:pic>
        <p:nvPicPr>
          <p:cNvPr id="182" name="Google Shape;182;p19"/>
          <p:cNvPicPr preferRelativeResize="0"/>
          <p:nvPr/>
        </p:nvPicPr>
        <p:blipFill>
          <a:blip r:embed="rId8">
            <a:alphaModFix/>
          </a:blip>
          <a:stretch>
            <a:fillRect/>
          </a:stretch>
        </p:blipFill>
        <p:spPr>
          <a:xfrm>
            <a:off x="5890213" y="3140300"/>
            <a:ext cx="355095" cy="307925"/>
          </a:xfrm>
          <a:prstGeom prst="rect">
            <a:avLst/>
          </a:prstGeom>
          <a:noFill/>
          <a:ln>
            <a:noFill/>
          </a:ln>
        </p:spPr>
      </p:pic>
      <p:pic>
        <p:nvPicPr>
          <p:cNvPr id="183" name="Google Shape;183;p19"/>
          <p:cNvPicPr preferRelativeResize="0"/>
          <p:nvPr/>
        </p:nvPicPr>
        <p:blipFill>
          <a:blip r:embed="rId8">
            <a:alphaModFix/>
          </a:blip>
          <a:stretch>
            <a:fillRect/>
          </a:stretch>
        </p:blipFill>
        <p:spPr>
          <a:xfrm>
            <a:off x="4443563" y="3755163"/>
            <a:ext cx="355095" cy="307925"/>
          </a:xfrm>
          <a:prstGeom prst="rect">
            <a:avLst/>
          </a:prstGeom>
          <a:noFill/>
          <a:ln>
            <a:noFill/>
          </a:ln>
        </p:spPr>
      </p:pic>
      <p:pic>
        <p:nvPicPr>
          <p:cNvPr id="184" name="Google Shape;184;p19"/>
          <p:cNvPicPr preferRelativeResize="0"/>
          <p:nvPr/>
        </p:nvPicPr>
        <p:blipFill>
          <a:blip r:embed="rId8">
            <a:alphaModFix/>
          </a:blip>
          <a:stretch>
            <a:fillRect/>
          </a:stretch>
        </p:blipFill>
        <p:spPr>
          <a:xfrm>
            <a:off x="5890213" y="3749313"/>
            <a:ext cx="355095" cy="307925"/>
          </a:xfrm>
          <a:prstGeom prst="rect">
            <a:avLst/>
          </a:prstGeom>
          <a:noFill/>
          <a:ln>
            <a:noFill/>
          </a:ln>
        </p:spPr>
      </p:pic>
      <p:pic>
        <p:nvPicPr>
          <p:cNvPr id="185" name="Google Shape;185;p19"/>
          <p:cNvPicPr preferRelativeResize="0"/>
          <p:nvPr/>
        </p:nvPicPr>
        <p:blipFill>
          <a:blip r:embed="rId8">
            <a:alphaModFix/>
          </a:blip>
          <a:stretch>
            <a:fillRect/>
          </a:stretch>
        </p:blipFill>
        <p:spPr>
          <a:xfrm>
            <a:off x="4448425" y="4381675"/>
            <a:ext cx="355095" cy="307925"/>
          </a:xfrm>
          <a:prstGeom prst="rect">
            <a:avLst/>
          </a:prstGeom>
          <a:noFill/>
          <a:ln>
            <a:noFill/>
          </a:ln>
        </p:spPr>
      </p:pic>
      <p:pic>
        <p:nvPicPr>
          <p:cNvPr id="186" name="Google Shape;186;p19"/>
          <p:cNvPicPr preferRelativeResize="0"/>
          <p:nvPr/>
        </p:nvPicPr>
        <p:blipFill>
          <a:blip r:embed="rId8">
            <a:alphaModFix/>
          </a:blip>
          <a:stretch>
            <a:fillRect/>
          </a:stretch>
        </p:blipFill>
        <p:spPr>
          <a:xfrm>
            <a:off x="5917200" y="4358350"/>
            <a:ext cx="355095" cy="307925"/>
          </a:xfrm>
          <a:prstGeom prst="rect">
            <a:avLst/>
          </a:prstGeom>
          <a:noFill/>
          <a:ln>
            <a:noFill/>
          </a:ln>
        </p:spPr>
      </p:pic>
      <p:pic>
        <p:nvPicPr>
          <p:cNvPr id="187" name="Google Shape;187;p19"/>
          <p:cNvPicPr preferRelativeResize="0"/>
          <p:nvPr/>
        </p:nvPicPr>
        <p:blipFill>
          <a:blip r:embed="rId9">
            <a:alphaModFix/>
          </a:blip>
          <a:stretch>
            <a:fillRect/>
          </a:stretch>
        </p:blipFill>
        <p:spPr>
          <a:xfrm>
            <a:off x="0" y="4816399"/>
            <a:ext cx="2326825" cy="327100"/>
          </a:xfrm>
          <a:prstGeom prst="rect">
            <a:avLst/>
          </a:prstGeom>
          <a:noFill/>
          <a:ln>
            <a:noFill/>
          </a:ln>
        </p:spPr>
      </p:pic>
      <p:pic>
        <p:nvPicPr>
          <p:cNvPr id="188" name="Google Shape;188;p19"/>
          <p:cNvPicPr preferRelativeResize="0"/>
          <p:nvPr/>
        </p:nvPicPr>
        <p:blipFill>
          <a:blip r:embed="rId3">
            <a:alphaModFix/>
          </a:blip>
          <a:stretch>
            <a:fillRect/>
          </a:stretch>
        </p:blipFill>
        <p:spPr>
          <a:xfrm>
            <a:off x="8465267" y="4499800"/>
            <a:ext cx="678725" cy="643701"/>
          </a:xfrm>
          <a:prstGeom prst="rect">
            <a:avLst/>
          </a:prstGeom>
          <a:noFill/>
          <a:ln>
            <a:noFill/>
          </a:ln>
        </p:spPr>
      </p:pic>
      <p:sp>
        <p:nvSpPr>
          <p:cNvPr id="189" name="Google Shape;189;p19"/>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19"/>
          <p:cNvPicPr preferRelativeResize="0"/>
          <p:nvPr/>
        </p:nvPicPr>
        <p:blipFill>
          <a:blip r:embed="rId6">
            <a:alphaModFix/>
          </a:blip>
          <a:stretch>
            <a:fillRect/>
          </a:stretch>
        </p:blipFill>
        <p:spPr>
          <a:xfrm>
            <a:off x="7297213" y="1922400"/>
            <a:ext cx="532613" cy="307925"/>
          </a:xfrm>
          <a:prstGeom prst="rect">
            <a:avLst/>
          </a:prstGeom>
          <a:noFill/>
          <a:ln>
            <a:noFill/>
          </a:ln>
        </p:spPr>
      </p:pic>
      <p:pic>
        <p:nvPicPr>
          <p:cNvPr id="191" name="Google Shape;191;p19"/>
          <p:cNvPicPr preferRelativeResize="0"/>
          <p:nvPr/>
        </p:nvPicPr>
        <p:blipFill>
          <a:blip r:embed="rId6">
            <a:alphaModFix/>
          </a:blip>
          <a:stretch>
            <a:fillRect/>
          </a:stretch>
        </p:blipFill>
        <p:spPr>
          <a:xfrm>
            <a:off x="7297213" y="2539900"/>
            <a:ext cx="532613" cy="307925"/>
          </a:xfrm>
          <a:prstGeom prst="rect">
            <a:avLst/>
          </a:prstGeom>
          <a:noFill/>
          <a:ln>
            <a:noFill/>
          </a:ln>
        </p:spPr>
      </p:pic>
      <p:pic>
        <p:nvPicPr>
          <p:cNvPr id="192" name="Google Shape;192;p19"/>
          <p:cNvPicPr preferRelativeResize="0"/>
          <p:nvPr/>
        </p:nvPicPr>
        <p:blipFill>
          <a:blip r:embed="rId8">
            <a:alphaModFix/>
          </a:blip>
          <a:stretch>
            <a:fillRect/>
          </a:stretch>
        </p:blipFill>
        <p:spPr>
          <a:xfrm>
            <a:off x="7385975" y="3157400"/>
            <a:ext cx="355095" cy="307925"/>
          </a:xfrm>
          <a:prstGeom prst="rect">
            <a:avLst/>
          </a:prstGeom>
          <a:noFill/>
          <a:ln>
            <a:noFill/>
          </a:ln>
        </p:spPr>
      </p:pic>
      <p:pic>
        <p:nvPicPr>
          <p:cNvPr id="193" name="Google Shape;193;p19"/>
          <p:cNvPicPr preferRelativeResize="0"/>
          <p:nvPr/>
        </p:nvPicPr>
        <p:blipFill>
          <a:blip r:embed="rId8">
            <a:alphaModFix/>
          </a:blip>
          <a:stretch>
            <a:fillRect/>
          </a:stretch>
        </p:blipFill>
        <p:spPr>
          <a:xfrm>
            <a:off x="7385975" y="3765875"/>
            <a:ext cx="355095" cy="307925"/>
          </a:xfrm>
          <a:prstGeom prst="rect">
            <a:avLst/>
          </a:prstGeom>
          <a:noFill/>
          <a:ln>
            <a:noFill/>
          </a:ln>
        </p:spPr>
      </p:pic>
      <p:pic>
        <p:nvPicPr>
          <p:cNvPr id="194" name="Google Shape;194;p19"/>
          <p:cNvPicPr preferRelativeResize="0"/>
          <p:nvPr/>
        </p:nvPicPr>
        <p:blipFill>
          <a:blip r:embed="rId8">
            <a:alphaModFix/>
          </a:blip>
          <a:stretch>
            <a:fillRect/>
          </a:stretch>
        </p:blipFill>
        <p:spPr>
          <a:xfrm>
            <a:off x="7385975" y="4358350"/>
            <a:ext cx="355095" cy="307925"/>
          </a:xfrm>
          <a:prstGeom prst="rect">
            <a:avLst/>
          </a:prstGeom>
          <a:noFill/>
          <a:ln>
            <a:noFill/>
          </a:ln>
        </p:spPr>
      </p:pic>
      <p:pic>
        <p:nvPicPr>
          <p:cNvPr id="195" name="Google Shape;195;p19"/>
          <p:cNvPicPr preferRelativeResize="0"/>
          <p:nvPr/>
        </p:nvPicPr>
        <p:blipFill>
          <a:blip r:embed="rId10">
            <a:alphaModFix/>
          </a:blip>
          <a:stretch>
            <a:fillRect/>
          </a:stretch>
        </p:blipFill>
        <p:spPr>
          <a:xfrm>
            <a:off x="6826050" y="1209750"/>
            <a:ext cx="1476650" cy="46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Sales and Marketing</a:t>
            </a:r>
            <a:endParaRPr/>
          </a:p>
        </p:txBody>
      </p:sp>
      <p:sp>
        <p:nvSpPr>
          <p:cNvPr id="201" name="Google Shape;201;p20"/>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2" name="Google Shape;202;p20"/>
          <p:cNvSpPr txBox="1"/>
          <p:nvPr/>
        </p:nvSpPr>
        <p:spPr>
          <a:xfrm>
            <a:off x="765625" y="4319300"/>
            <a:ext cx="23829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Distribute free product for promotion 1st 6 months</a:t>
            </a:r>
            <a:endParaRPr>
              <a:solidFill>
                <a:schemeClr val="lt2"/>
              </a:solidFill>
              <a:latin typeface="Roboto"/>
              <a:ea typeface="Roboto"/>
              <a:cs typeface="Roboto"/>
              <a:sym typeface="Roboto"/>
            </a:endParaRPr>
          </a:p>
        </p:txBody>
      </p:sp>
      <p:pic>
        <p:nvPicPr>
          <p:cNvPr id="203" name="Google Shape;203;p20"/>
          <p:cNvPicPr preferRelativeResize="0"/>
          <p:nvPr/>
        </p:nvPicPr>
        <p:blipFill>
          <a:blip r:embed="rId3">
            <a:alphaModFix/>
          </a:blip>
          <a:stretch>
            <a:fillRect/>
          </a:stretch>
        </p:blipFill>
        <p:spPr>
          <a:xfrm>
            <a:off x="166013" y="4273688"/>
            <a:ext cx="710475" cy="710475"/>
          </a:xfrm>
          <a:prstGeom prst="rect">
            <a:avLst/>
          </a:prstGeom>
          <a:noFill/>
          <a:ln>
            <a:noFill/>
          </a:ln>
        </p:spPr>
      </p:pic>
      <p:sp>
        <p:nvSpPr>
          <p:cNvPr id="204" name="Google Shape;204;p20"/>
          <p:cNvSpPr txBox="1"/>
          <p:nvPr/>
        </p:nvSpPr>
        <p:spPr>
          <a:xfrm>
            <a:off x="672625" y="3130200"/>
            <a:ext cx="25689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Limited quantity sold 2nd 6 months, build up production capacity</a:t>
            </a:r>
            <a:endParaRPr>
              <a:solidFill>
                <a:schemeClr val="lt2"/>
              </a:solidFill>
              <a:latin typeface="Roboto"/>
              <a:ea typeface="Roboto"/>
              <a:cs typeface="Roboto"/>
              <a:sym typeface="Roboto"/>
            </a:endParaRPr>
          </a:p>
        </p:txBody>
      </p:sp>
      <p:pic>
        <p:nvPicPr>
          <p:cNvPr id="205" name="Google Shape;205;p20"/>
          <p:cNvPicPr preferRelativeResize="0"/>
          <p:nvPr/>
        </p:nvPicPr>
        <p:blipFill>
          <a:blip r:embed="rId4">
            <a:alphaModFix/>
          </a:blip>
          <a:stretch>
            <a:fillRect/>
          </a:stretch>
        </p:blipFill>
        <p:spPr>
          <a:xfrm>
            <a:off x="3212150" y="3075525"/>
            <a:ext cx="767700" cy="767700"/>
          </a:xfrm>
          <a:prstGeom prst="rect">
            <a:avLst/>
          </a:prstGeom>
          <a:noFill/>
          <a:ln>
            <a:noFill/>
          </a:ln>
        </p:spPr>
      </p:pic>
      <p:cxnSp>
        <p:nvCxnSpPr>
          <p:cNvPr id="206" name="Google Shape;206;p20"/>
          <p:cNvCxnSpPr>
            <a:stCxn id="202" idx="0"/>
            <a:endCxn id="204" idx="2"/>
          </p:cNvCxnSpPr>
          <p:nvPr/>
        </p:nvCxnSpPr>
        <p:spPr>
          <a:xfrm rot="10800000">
            <a:off x="1957075" y="3841700"/>
            <a:ext cx="0" cy="477600"/>
          </a:xfrm>
          <a:prstGeom prst="straightConnector1">
            <a:avLst/>
          </a:prstGeom>
          <a:noFill/>
          <a:ln cap="flat" cmpd="sng" w="9525">
            <a:solidFill>
              <a:schemeClr val="dk2"/>
            </a:solidFill>
            <a:prstDash val="solid"/>
            <a:round/>
            <a:headEnd len="med" w="med" type="none"/>
            <a:tailEnd len="med" w="med" type="triangle"/>
          </a:ln>
        </p:spPr>
      </p:cxnSp>
      <p:sp>
        <p:nvSpPr>
          <p:cNvPr id="207" name="Google Shape;207;p20"/>
          <p:cNvSpPr txBox="1"/>
          <p:nvPr/>
        </p:nvSpPr>
        <p:spPr>
          <a:xfrm>
            <a:off x="1122025" y="1293313"/>
            <a:ext cx="16701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Showcase at tech conferences</a:t>
            </a:r>
            <a:endParaRPr>
              <a:solidFill>
                <a:schemeClr val="lt2"/>
              </a:solidFill>
              <a:latin typeface="Roboto"/>
              <a:ea typeface="Roboto"/>
              <a:cs typeface="Roboto"/>
              <a:sym typeface="Roboto"/>
            </a:endParaRPr>
          </a:p>
        </p:txBody>
      </p:sp>
      <p:sp>
        <p:nvSpPr>
          <p:cNvPr id="208" name="Google Shape;208;p20"/>
          <p:cNvSpPr txBox="1"/>
          <p:nvPr/>
        </p:nvSpPr>
        <p:spPr>
          <a:xfrm>
            <a:off x="3212150" y="1329349"/>
            <a:ext cx="1613400" cy="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Magazine ads to target elderly</a:t>
            </a:r>
            <a:endParaRPr>
              <a:solidFill>
                <a:schemeClr val="lt2"/>
              </a:solidFill>
              <a:latin typeface="Roboto"/>
              <a:ea typeface="Roboto"/>
              <a:cs typeface="Roboto"/>
              <a:sym typeface="Roboto"/>
            </a:endParaRPr>
          </a:p>
        </p:txBody>
      </p:sp>
      <p:sp>
        <p:nvSpPr>
          <p:cNvPr id="209" name="Google Shape;209;p20"/>
          <p:cNvSpPr txBox="1"/>
          <p:nvPr/>
        </p:nvSpPr>
        <p:spPr>
          <a:xfrm>
            <a:off x="309325" y="2175763"/>
            <a:ext cx="32955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Heavy allocation of funds towards marketing 1st year and holiday season</a:t>
            </a:r>
            <a:endParaRPr>
              <a:solidFill>
                <a:schemeClr val="lt2"/>
              </a:solidFill>
              <a:latin typeface="Roboto"/>
              <a:ea typeface="Roboto"/>
              <a:cs typeface="Roboto"/>
              <a:sym typeface="Roboto"/>
            </a:endParaRPr>
          </a:p>
        </p:txBody>
      </p:sp>
      <p:cxnSp>
        <p:nvCxnSpPr>
          <p:cNvPr id="210" name="Google Shape;210;p20"/>
          <p:cNvCxnSpPr>
            <a:stCxn id="204" idx="0"/>
            <a:endCxn id="209" idx="2"/>
          </p:cNvCxnSpPr>
          <p:nvPr/>
        </p:nvCxnSpPr>
        <p:spPr>
          <a:xfrm rot="10800000">
            <a:off x="1957075" y="2729400"/>
            <a:ext cx="0" cy="400800"/>
          </a:xfrm>
          <a:prstGeom prst="straightConnector1">
            <a:avLst/>
          </a:prstGeom>
          <a:noFill/>
          <a:ln cap="flat" cmpd="sng" w="9525">
            <a:solidFill>
              <a:schemeClr val="dk2"/>
            </a:solidFill>
            <a:prstDash val="solid"/>
            <a:round/>
            <a:headEnd len="med" w="med" type="none"/>
            <a:tailEnd len="med" w="med" type="triangle"/>
          </a:ln>
        </p:spPr>
      </p:cxnSp>
      <p:cxnSp>
        <p:nvCxnSpPr>
          <p:cNvPr id="211" name="Google Shape;211;p20"/>
          <p:cNvCxnSpPr>
            <a:stCxn id="209" idx="0"/>
            <a:endCxn id="207" idx="2"/>
          </p:cNvCxnSpPr>
          <p:nvPr/>
        </p:nvCxnSpPr>
        <p:spPr>
          <a:xfrm rot="10800000">
            <a:off x="1957075" y="1846963"/>
            <a:ext cx="0" cy="328800"/>
          </a:xfrm>
          <a:prstGeom prst="straightConnector1">
            <a:avLst/>
          </a:prstGeom>
          <a:noFill/>
          <a:ln cap="flat" cmpd="sng" w="9525">
            <a:solidFill>
              <a:schemeClr val="dk2"/>
            </a:solidFill>
            <a:prstDash val="solid"/>
            <a:round/>
            <a:headEnd len="med" w="med" type="none"/>
            <a:tailEnd len="med" w="med" type="triangle"/>
          </a:ln>
        </p:spPr>
      </p:cxnSp>
      <p:pic>
        <p:nvPicPr>
          <p:cNvPr id="212" name="Google Shape;212;p20"/>
          <p:cNvPicPr preferRelativeResize="0"/>
          <p:nvPr/>
        </p:nvPicPr>
        <p:blipFill>
          <a:blip r:embed="rId5">
            <a:alphaModFix/>
          </a:blip>
          <a:stretch>
            <a:fillRect/>
          </a:stretch>
        </p:blipFill>
        <p:spPr>
          <a:xfrm>
            <a:off x="360325" y="1123900"/>
            <a:ext cx="478800" cy="478800"/>
          </a:xfrm>
          <a:prstGeom prst="rect">
            <a:avLst/>
          </a:prstGeom>
          <a:noFill/>
          <a:ln>
            <a:noFill/>
          </a:ln>
        </p:spPr>
      </p:pic>
      <p:cxnSp>
        <p:nvCxnSpPr>
          <p:cNvPr id="213" name="Google Shape;213;p20"/>
          <p:cNvCxnSpPr>
            <a:stCxn id="208" idx="2"/>
            <a:endCxn id="208" idx="2"/>
          </p:cNvCxnSpPr>
          <p:nvPr/>
        </p:nvCxnSpPr>
        <p:spPr>
          <a:xfrm>
            <a:off x="4018850" y="1841749"/>
            <a:ext cx="0" cy="0"/>
          </a:xfrm>
          <a:prstGeom prst="straightConnector1">
            <a:avLst/>
          </a:prstGeom>
          <a:noFill/>
          <a:ln cap="flat" cmpd="sng" w="9525">
            <a:solidFill>
              <a:schemeClr val="dk2"/>
            </a:solidFill>
            <a:prstDash val="solid"/>
            <a:round/>
            <a:headEnd len="med" w="med" type="none"/>
            <a:tailEnd len="med" w="med" type="none"/>
          </a:ln>
        </p:spPr>
      </p:cxnSp>
      <p:pic>
        <p:nvPicPr>
          <p:cNvPr id="214" name="Google Shape;214;p20"/>
          <p:cNvPicPr preferRelativeResize="0"/>
          <p:nvPr/>
        </p:nvPicPr>
        <p:blipFill>
          <a:blip r:embed="rId6">
            <a:alphaModFix/>
          </a:blip>
          <a:stretch>
            <a:fillRect/>
          </a:stretch>
        </p:blipFill>
        <p:spPr>
          <a:xfrm>
            <a:off x="4306975" y="1846825"/>
            <a:ext cx="643700" cy="643700"/>
          </a:xfrm>
          <a:prstGeom prst="rect">
            <a:avLst/>
          </a:prstGeom>
          <a:noFill/>
          <a:ln>
            <a:noFill/>
          </a:ln>
        </p:spPr>
      </p:pic>
      <p:cxnSp>
        <p:nvCxnSpPr>
          <p:cNvPr id="215" name="Google Shape;215;p20"/>
          <p:cNvCxnSpPr>
            <a:stCxn id="207" idx="3"/>
            <a:endCxn id="208" idx="1"/>
          </p:cNvCxnSpPr>
          <p:nvPr/>
        </p:nvCxnSpPr>
        <p:spPr>
          <a:xfrm>
            <a:off x="2792125" y="1570063"/>
            <a:ext cx="420000" cy="15600"/>
          </a:xfrm>
          <a:prstGeom prst="straightConnector1">
            <a:avLst/>
          </a:prstGeom>
          <a:noFill/>
          <a:ln cap="flat" cmpd="sng" w="9525">
            <a:solidFill>
              <a:schemeClr val="dk2"/>
            </a:solidFill>
            <a:prstDash val="solid"/>
            <a:round/>
            <a:headEnd len="med" w="med" type="none"/>
            <a:tailEnd len="med" w="med" type="triangle"/>
          </a:ln>
        </p:spPr>
      </p:cxnSp>
      <p:sp>
        <p:nvSpPr>
          <p:cNvPr id="216" name="Google Shape;216;p20"/>
          <p:cNvSpPr txBox="1"/>
          <p:nvPr/>
        </p:nvSpPr>
        <p:spPr>
          <a:xfrm>
            <a:off x="5550550" y="1361725"/>
            <a:ext cx="26493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17" name="Google Shape;217;p20"/>
          <p:cNvSpPr txBox="1"/>
          <p:nvPr/>
        </p:nvSpPr>
        <p:spPr>
          <a:xfrm>
            <a:off x="5427350" y="1293325"/>
            <a:ext cx="27750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Match customer demand through website salesfor 2nd and 3rd years</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218" name="Google Shape;218;p20"/>
          <p:cNvCxnSpPr>
            <a:stCxn id="208" idx="3"/>
            <a:endCxn id="217" idx="1"/>
          </p:cNvCxnSpPr>
          <p:nvPr/>
        </p:nvCxnSpPr>
        <p:spPr>
          <a:xfrm>
            <a:off x="4825550" y="1585549"/>
            <a:ext cx="601800" cy="11100"/>
          </a:xfrm>
          <a:prstGeom prst="straightConnector1">
            <a:avLst/>
          </a:prstGeom>
          <a:noFill/>
          <a:ln cap="flat" cmpd="sng" w="9525">
            <a:solidFill>
              <a:schemeClr val="dk2"/>
            </a:solidFill>
            <a:prstDash val="solid"/>
            <a:round/>
            <a:headEnd len="med" w="med" type="none"/>
            <a:tailEnd len="med" w="med" type="triangle"/>
          </a:ln>
        </p:spPr>
      </p:cxnSp>
      <p:pic>
        <p:nvPicPr>
          <p:cNvPr id="219" name="Google Shape;219;p20"/>
          <p:cNvPicPr preferRelativeResize="0"/>
          <p:nvPr/>
        </p:nvPicPr>
        <p:blipFill>
          <a:blip r:embed="rId7">
            <a:alphaModFix/>
          </a:blip>
          <a:stretch>
            <a:fillRect/>
          </a:stretch>
        </p:blipFill>
        <p:spPr>
          <a:xfrm>
            <a:off x="8081575" y="1170273"/>
            <a:ext cx="919550" cy="919525"/>
          </a:xfrm>
          <a:prstGeom prst="rect">
            <a:avLst/>
          </a:prstGeom>
          <a:noFill/>
          <a:ln>
            <a:noFill/>
          </a:ln>
        </p:spPr>
      </p:pic>
      <p:sp>
        <p:nvSpPr>
          <p:cNvPr id="220" name="Google Shape;220;p20"/>
          <p:cNvSpPr txBox="1"/>
          <p:nvPr/>
        </p:nvSpPr>
        <p:spPr>
          <a:xfrm>
            <a:off x="5427350" y="2499827"/>
            <a:ext cx="2775000" cy="7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Launch filament refill subscription service 2nd year</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21" name="Google Shape;221;p20"/>
          <p:cNvPicPr preferRelativeResize="0"/>
          <p:nvPr/>
        </p:nvPicPr>
        <p:blipFill>
          <a:blip r:embed="rId8">
            <a:alphaModFix/>
          </a:blip>
          <a:stretch>
            <a:fillRect/>
          </a:stretch>
        </p:blipFill>
        <p:spPr>
          <a:xfrm>
            <a:off x="7989977" y="2683278"/>
            <a:ext cx="767700" cy="767722"/>
          </a:xfrm>
          <a:prstGeom prst="rect">
            <a:avLst/>
          </a:prstGeom>
          <a:noFill/>
          <a:ln>
            <a:noFill/>
          </a:ln>
        </p:spPr>
      </p:pic>
      <p:cxnSp>
        <p:nvCxnSpPr>
          <p:cNvPr id="222" name="Google Shape;222;p20"/>
          <p:cNvCxnSpPr>
            <a:stCxn id="217" idx="2"/>
            <a:endCxn id="220" idx="0"/>
          </p:cNvCxnSpPr>
          <p:nvPr/>
        </p:nvCxnSpPr>
        <p:spPr>
          <a:xfrm>
            <a:off x="6814850" y="1900225"/>
            <a:ext cx="0" cy="59970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20"/>
          <p:cNvSpPr txBox="1"/>
          <p:nvPr/>
        </p:nvSpPr>
        <p:spPr>
          <a:xfrm>
            <a:off x="5341025" y="3778975"/>
            <a:ext cx="3584100" cy="6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Roboto"/>
                <a:ea typeface="Roboto"/>
                <a:cs typeface="Roboto"/>
                <a:sym typeface="Roboto"/>
              </a:rPr>
              <a:t>Expand sales to be sold at brick and mortar retailers and other online platforms</a:t>
            </a:r>
            <a:endParaRPr>
              <a:solidFill>
                <a:schemeClr val="lt2"/>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cxnSp>
        <p:nvCxnSpPr>
          <p:cNvPr id="224" name="Google Shape;224;p20"/>
          <p:cNvCxnSpPr>
            <a:stCxn id="220" idx="2"/>
          </p:cNvCxnSpPr>
          <p:nvPr/>
        </p:nvCxnSpPr>
        <p:spPr>
          <a:xfrm>
            <a:off x="6814850" y="3210227"/>
            <a:ext cx="4800" cy="498300"/>
          </a:xfrm>
          <a:prstGeom prst="straightConnector1">
            <a:avLst/>
          </a:prstGeom>
          <a:noFill/>
          <a:ln cap="flat" cmpd="sng" w="9525">
            <a:solidFill>
              <a:schemeClr val="dk2"/>
            </a:solidFill>
            <a:prstDash val="solid"/>
            <a:round/>
            <a:headEnd len="med" w="med" type="none"/>
            <a:tailEnd len="med" w="med" type="triangle"/>
          </a:ln>
        </p:spPr>
      </p:cxnSp>
      <p:pic>
        <p:nvPicPr>
          <p:cNvPr id="225" name="Google Shape;225;p20"/>
          <p:cNvPicPr preferRelativeResize="0"/>
          <p:nvPr/>
        </p:nvPicPr>
        <p:blipFill>
          <a:blip r:embed="rId9">
            <a:alphaModFix/>
          </a:blip>
          <a:stretch>
            <a:fillRect/>
          </a:stretch>
        </p:blipFill>
        <p:spPr>
          <a:xfrm>
            <a:off x="4904225" y="4418250"/>
            <a:ext cx="1462311" cy="710450"/>
          </a:xfrm>
          <a:prstGeom prst="rect">
            <a:avLst/>
          </a:prstGeom>
          <a:noFill/>
          <a:ln>
            <a:noFill/>
          </a:ln>
        </p:spPr>
      </p:pic>
      <p:pic>
        <p:nvPicPr>
          <p:cNvPr id="226" name="Google Shape;226;p20"/>
          <p:cNvPicPr preferRelativeResize="0"/>
          <p:nvPr/>
        </p:nvPicPr>
        <p:blipFill>
          <a:blip r:embed="rId10">
            <a:alphaModFix/>
          </a:blip>
          <a:stretch>
            <a:fillRect/>
          </a:stretch>
        </p:blipFill>
        <p:spPr>
          <a:xfrm>
            <a:off x="7306859" y="4448815"/>
            <a:ext cx="892867" cy="649320"/>
          </a:xfrm>
          <a:prstGeom prst="rect">
            <a:avLst/>
          </a:prstGeom>
          <a:noFill/>
          <a:ln>
            <a:noFill/>
          </a:ln>
        </p:spPr>
      </p:pic>
      <p:pic>
        <p:nvPicPr>
          <p:cNvPr id="227" name="Google Shape;227;p20"/>
          <p:cNvPicPr preferRelativeResize="0"/>
          <p:nvPr/>
        </p:nvPicPr>
        <p:blipFill>
          <a:blip r:embed="rId11">
            <a:alphaModFix/>
          </a:blip>
          <a:stretch>
            <a:fillRect/>
          </a:stretch>
        </p:blipFill>
        <p:spPr>
          <a:xfrm>
            <a:off x="8465267" y="4499800"/>
            <a:ext cx="678725" cy="643701"/>
          </a:xfrm>
          <a:prstGeom prst="rect">
            <a:avLst/>
          </a:prstGeom>
          <a:noFill/>
          <a:ln>
            <a:noFill/>
          </a:ln>
        </p:spPr>
      </p:pic>
      <p:pic>
        <p:nvPicPr>
          <p:cNvPr id="228" name="Google Shape;228;p20"/>
          <p:cNvPicPr preferRelativeResize="0"/>
          <p:nvPr/>
        </p:nvPicPr>
        <p:blipFill>
          <a:blip r:embed="rId12">
            <a:alphaModFix/>
          </a:blip>
          <a:stretch>
            <a:fillRect/>
          </a:stretch>
        </p:blipFill>
        <p:spPr>
          <a:xfrm>
            <a:off x="6275725" y="4486225"/>
            <a:ext cx="1198962" cy="57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1"/>
          <p:cNvSpPr txBox="1"/>
          <p:nvPr>
            <p:ph type="title"/>
          </p:nvPr>
        </p:nvSpPr>
        <p:spPr>
          <a:xfrm>
            <a:off x="460950" y="2276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Partnerships and Collaborations</a:t>
            </a:r>
            <a:endParaRPr/>
          </a:p>
        </p:txBody>
      </p:sp>
      <p:sp>
        <p:nvSpPr>
          <p:cNvPr id="234" name="Google Shape;234;p21"/>
          <p:cNvSpPr txBox="1"/>
          <p:nvPr>
            <p:ph idx="1" type="body"/>
          </p:nvPr>
        </p:nvSpPr>
        <p:spPr>
          <a:xfrm>
            <a:off x="460950" y="1445450"/>
            <a:ext cx="8222100" cy="271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Primary partnership: </a:t>
            </a:r>
            <a:endParaRPr/>
          </a:p>
          <a:p>
            <a:pPr indent="-342900" lvl="0" marL="457200" rtl="0" algn="l">
              <a:lnSpc>
                <a:spcPct val="150000"/>
              </a:lnSpc>
              <a:spcBef>
                <a:spcPts val="0"/>
              </a:spcBef>
              <a:spcAft>
                <a:spcPts val="0"/>
              </a:spcAft>
              <a:buSzPts val="1800"/>
              <a:buChar char="●"/>
            </a:pPr>
            <a:r>
              <a:rPr lang="en"/>
              <a:t>Filament supplying companies such as IC3D or Matterhackers</a:t>
            </a:r>
            <a:endParaRPr sz="1600"/>
          </a:p>
          <a:p>
            <a:pPr indent="-342900" lvl="0" marL="457200" rtl="0" algn="l">
              <a:lnSpc>
                <a:spcPct val="150000"/>
              </a:lnSpc>
              <a:spcBef>
                <a:spcPts val="0"/>
              </a:spcBef>
              <a:spcAft>
                <a:spcPts val="0"/>
              </a:spcAft>
              <a:buSzPts val="1800"/>
              <a:buChar char="●"/>
            </a:pPr>
            <a:r>
              <a:rPr lang="en"/>
              <a:t>Initial</a:t>
            </a:r>
            <a:r>
              <a:rPr lang="en"/>
              <a:t> startup investors</a:t>
            </a:r>
            <a:endParaRPr/>
          </a:p>
          <a:p>
            <a:pPr indent="-342900" lvl="0" marL="457200" rtl="0" algn="l">
              <a:lnSpc>
                <a:spcPct val="150000"/>
              </a:lnSpc>
              <a:spcBef>
                <a:spcPts val="0"/>
              </a:spcBef>
              <a:spcAft>
                <a:spcPts val="0"/>
              </a:spcAft>
              <a:buSzPts val="1800"/>
              <a:buChar char="●"/>
            </a:pPr>
            <a:r>
              <a:rPr lang="en"/>
              <a:t>Tech Influencers</a:t>
            </a:r>
            <a:endParaRPr/>
          </a:p>
          <a:p>
            <a:pPr indent="-342900" lvl="0" marL="457200" rtl="0" algn="l">
              <a:lnSpc>
                <a:spcPct val="150000"/>
              </a:lnSpc>
              <a:spcBef>
                <a:spcPts val="0"/>
              </a:spcBef>
              <a:spcAft>
                <a:spcPts val="0"/>
              </a:spcAft>
              <a:buSzPts val="1800"/>
              <a:buChar char="●"/>
            </a:pPr>
            <a:r>
              <a:rPr lang="en"/>
              <a:t>Social Media Companies</a:t>
            </a:r>
            <a:endParaRPr/>
          </a:p>
          <a:p>
            <a:pPr indent="0" lvl="0" marL="0" rtl="0" algn="l">
              <a:lnSpc>
                <a:spcPct val="150000"/>
              </a:lnSpc>
              <a:spcBef>
                <a:spcPts val="1000"/>
              </a:spcBef>
              <a:spcAft>
                <a:spcPts val="0"/>
              </a:spcAft>
              <a:buNone/>
            </a:pPr>
            <a:r>
              <a:rPr lang="en"/>
              <a:t>Further Partnerships:</a:t>
            </a:r>
            <a:endParaRPr/>
          </a:p>
          <a:p>
            <a:pPr indent="-342900" lvl="0" marL="457200" rtl="0" algn="l">
              <a:lnSpc>
                <a:spcPct val="150000"/>
              </a:lnSpc>
              <a:spcBef>
                <a:spcPts val="0"/>
              </a:spcBef>
              <a:spcAft>
                <a:spcPts val="0"/>
              </a:spcAft>
              <a:buSzPts val="1800"/>
              <a:buChar char="●"/>
            </a:pPr>
            <a:r>
              <a:rPr lang="en"/>
              <a:t>Online retailers such as amazon </a:t>
            </a:r>
            <a:endParaRPr/>
          </a:p>
          <a:p>
            <a:pPr indent="-342900" lvl="0" marL="457200" rtl="0" algn="l">
              <a:lnSpc>
                <a:spcPct val="150000"/>
              </a:lnSpc>
              <a:spcBef>
                <a:spcPts val="0"/>
              </a:spcBef>
              <a:spcAft>
                <a:spcPts val="0"/>
              </a:spcAft>
              <a:buSzPts val="1800"/>
              <a:buChar char="●"/>
            </a:pPr>
            <a:r>
              <a:rPr lang="en"/>
              <a:t>Brick and mortar tech retailers such as Best Buy or Staples</a:t>
            </a:r>
            <a:endParaRPr/>
          </a:p>
        </p:txBody>
      </p:sp>
      <p:pic>
        <p:nvPicPr>
          <p:cNvPr id="235" name="Google Shape;235;p21"/>
          <p:cNvPicPr preferRelativeResize="0"/>
          <p:nvPr/>
        </p:nvPicPr>
        <p:blipFill>
          <a:blip r:embed="rId3">
            <a:alphaModFix/>
          </a:blip>
          <a:stretch>
            <a:fillRect/>
          </a:stretch>
        </p:blipFill>
        <p:spPr>
          <a:xfrm>
            <a:off x="0" y="4816399"/>
            <a:ext cx="2326825" cy="327100"/>
          </a:xfrm>
          <a:prstGeom prst="rect">
            <a:avLst/>
          </a:prstGeom>
          <a:noFill/>
          <a:ln>
            <a:noFill/>
          </a:ln>
        </p:spPr>
      </p:pic>
      <p:pic>
        <p:nvPicPr>
          <p:cNvPr id="236" name="Google Shape;236;p21"/>
          <p:cNvPicPr preferRelativeResize="0"/>
          <p:nvPr/>
        </p:nvPicPr>
        <p:blipFill>
          <a:blip r:embed="rId4">
            <a:alphaModFix/>
          </a:blip>
          <a:stretch>
            <a:fillRect/>
          </a:stretch>
        </p:blipFill>
        <p:spPr>
          <a:xfrm>
            <a:off x="7993999" y="1059674"/>
            <a:ext cx="1150000" cy="1075125"/>
          </a:xfrm>
          <a:prstGeom prst="rect">
            <a:avLst/>
          </a:prstGeom>
          <a:noFill/>
          <a:ln>
            <a:noFill/>
          </a:ln>
        </p:spPr>
      </p:pic>
      <p:pic>
        <p:nvPicPr>
          <p:cNvPr id="237" name="Google Shape;237;p21"/>
          <p:cNvPicPr preferRelativeResize="0"/>
          <p:nvPr/>
        </p:nvPicPr>
        <p:blipFill>
          <a:blip r:embed="rId5">
            <a:alphaModFix/>
          </a:blip>
          <a:stretch>
            <a:fillRect/>
          </a:stretch>
        </p:blipFill>
        <p:spPr>
          <a:xfrm>
            <a:off x="8465267" y="4499800"/>
            <a:ext cx="678725" cy="643701"/>
          </a:xfrm>
          <a:prstGeom prst="rect">
            <a:avLst/>
          </a:prstGeom>
          <a:noFill/>
          <a:ln>
            <a:noFill/>
          </a:ln>
        </p:spPr>
      </p:pic>
      <p:sp>
        <p:nvSpPr>
          <p:cNvPr id="238" name="Google Shape;238;p21"/>
          <p:cNvSpPr txBox="1"/>
          <p:nvPr>
            <p:ph idx="12" type="sldNum"/>
          </p:nvPr>
        </p:nvSpPr>
        <p:spPr>
          <a:xfrm>
            <a:off x="8595291" y="-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21"/>
          <p:cNvPicPr preferRelativeResize="0"/>
          <p:nvPr/>
        </p:nvPicPr>
        <p:blipFill rotWithShape="1">
          <a:blip r:embed="rId6">
            <a:alphaModFix/>
          </a:blip>
          <a:srcRect b="0" l="0" r="50278" t="0"/>
          <a:stretch/>
        </p:blipFill>
        <p:spPr>
          <a:xfrm>
            <a:off x="6938475" y="2253500"/>
            <a:ext cx="1846175" cy="2077561"/>
          </a:xfrm>
          <a:prstGeom prst="rect">
            <a:avLst/>
          </a:prstGeom>
          <a:noFill/>
          <a:ln>
            <a:noFill/>
          </a:ln>
        </p:spPr>
      </p:pic>
      <p:pic>
        <p:nvPicPr>
          <p:cNvPr id="240" name="Google Shape;240;p21"/>
          <p:cNvPicPr preferRelativeResize="0"/>
          <p:nvPr/>
        </p:nvPicPr>
        <p:blipFill>
          <a:blip r:embed="rId7">
            <a:alphaModFix/>
          </a:blip>
          <a:stretch>
            <a:fillRect/>
          </a:stretch>
        </p:blipFill>
        <p:spPr>
          <a:xfrm>
            <a:off x="3766975" y="2920125"/>
            <a:ext cx="600775" cy="600775"/>
          </a:xfrm>
          <a:prstGeom prst="rect">
            <a:avLst/>
          </a:prstGeom>
          <a:noFill/>
          <a:ln>
            <a:noFill/>
          </a:ln>
        </p:spPr>
      </p:pic>
      <p:pic>
        <p:nvPicPr>
          <p:cNvPr id="241" name="Google Shape;241;p21"/>
          <p:cNvPicPr preferRelativeResize="0"/>
          <p:nvPr/>
        </p:nvPicPr>
        <p:blipFill>
          <a:blip r:embed="rId8">
            <a:alphaModFix/>
          </a:blip>
          <a:stretch>
            <a:fillRect/>
          </a:stretch>
        </p:blipFill>
        <p:spPr>
          <a:xfrm>
            <a:off x="4507050" y="2920125"/>
            <a:ext cx="600775" cy="600775"/>
          </a:xfrm>
          <a:prstGeom prst="rect">
            <a:avLst/>
          </a:prstGeom>
          <a:noFill/>
          <a:ln>
            <a:noFill/>
          </a:ln>
        </p:spPr>
      </p:pic>
      <p:pic>
        <p:nvPicPr>
          <p:cNvPr id="242" name="Google Shape;242;p21"/>
          <p:cNvPicPr preferRelativeResize="0"/>
          <p:nvPr/>
        </p:nvPicPr>
        <p:blipFill>
          <a:blip r:embed="rId9">
            <a:alphaModFix/>
          </a:blip>
          <a:stretch>
            <a:fillRect/>
          </a:stretch>
        </p:blipFill>
        <p:spPr>
          <a:xfrm>
            <a:off x="5313750" y="2920125"/>
            <a:ext cx="678725" cy="67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